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61" r:id="rId3"/>
    <p:sldId id="284" r:id="rId4"/>
    <p:sldId id="286" r:id="rId5"/>
    <p:sldId id="258" r:id="rId6"/>
    <p:sldId id="262" r:id="rId7"/>
    <p:sldId id="263" r:id="rId8"/>
    <p:sldId id="282" r:id="rId9"/>
    <p:sldId id="283" r:id="rId10"/>
    <p:sldId id="287" r:id="rId11"/>
    <p:sldId id="321" r:id="rId12"/>
    <p:sldId id="289" r:id="rId13"/>
    <p:sldId id="292" r:id="rId14"/>
    <p:sldId id="269" r:id="rId15"/>
    <p:sldId id="293" r:id="rId16"/>
    <p:sldId id="295" r:id="rId17"/>
    <p:sldId id="288" r:id="rId18"/>
    <p:sldId id="290" r:id="rId19"/>
    <p:sldId id="291" r:id="rId20"/>
    <p:sldId id="294" r:id="rId21"/>
    <p:sldId id="323" r:id="rId22"/>
    <p:sldId id="296" r:id="rId23"/>
    <p:sldId id="297" r:id="rId24"/>
    <p:sldId id="275" r:id="rId25"/>
    <p:sldId id="273" r:id="rId26"/>
    <p:sldId id="298" r:id="rId27"/>
    <p:sldId id="299" r:id="rId28"/>
    <p:sldId id="300" r:id="rId29"/>
    <p:sldId id="301" r:id="rId30"/>
    <p:sldId id="302" r:id="rId31"/>
    <p:sldId id="303" r:id="rId32"/>
    <p:sldId id="304" r:id="rId33"/>
    <p:sldId id="305" r:id="rId34"/>
    <p:sldId id="26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277" r:id="rId48"/>
    <p:sldId id="319" r:id="rId49"/>
    <p:sldId id="278" r:id="rId50"/>
    <p:sldId id="320" r:id="rId51"/>
    <p:sldId id="280" r:id="rId52"/>
    <p:sldId id="32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00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229" autoAdjust="0"/>
    <p:restoredTop sz="94660"/>
  </p:normalViewPr>
  <p:slideViewPr>
    <p:cSldViewPr snapToGrid="0">
      <p:cViewPr varScale="1">
        <p:scale>
          <a:sx n="123" d="100"/>
          <a:sy n="123" d="100"/>
        </p:scale>
        <p:origin x="-118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E8CA19-0B30-4E20-9BA1-4B89F42D7B87}" type="datetimeFigureOut">
              <a:rPr lang="en-US" smtClean="0"/>
              <a:pPr/>
              <a:t>4/30/2010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4692BB-1F9C-4CA6-B547-6C81CD91C0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geogratis.cgdi.gc.ca/clf/f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a:ln/>
        </p:spPr>
      </p:sp>
      <p:sp>
        <p:nvSpPr>
          <p:cNvPr id="60419" name="Notes Placeholder 2"/>
          <p:cNvSpPr>
            <a:spLocks noGrp="1"/>
          </p:cNvSpPr>
          <p:nvPr>
            <p:ph type="body" idx="1"/>
          </p:nvPr>
        </p:nvSpPr>
        <p:spPr>
          <a:noFill/>
          <a:ln/>
        </p:spPr>
        <p:txBody>
          <a:bodyPr/>
          <a:lstStyle/>
          <a:p>
            <a:r>
              <a:rPr lang="en-US" smtClean="0">
                <a:latin typeface="Arial" pitchFamily="34" charset="0"/>
                <a:ea typeface="ＭＳ Ｐゴシック" pitchFamily="48" charset="-128"/>
              </a:rPr>
              <a:t>Note gaps between IceSAT and IceSAT-2; GRACE and GRACE-2</a:t>
            </a:r>
          </a:p>
        </p:txBody>
      </p:sp>
      <p:sp>
        <p:nvSpPr>
          <p:cNvPr id="60420" name="Slide Number Placeholder 3"/>
          <p:cNvSpPr>
            <a:spLocks noGrp="1"/>
          </p:cNvSpPr>
          <p:nvPr>
            <p:ph type="sldNum" sz="quarter" idx="5"/>
          </p:nvPr>
        </p:nvSpPr>
        <p:spPr>
          <a:noFill/>
        </p:spPr>
        <p:txBody>
          <a:bodyPr/>
          <a:lstStyle/>
          <a:p>
            <a:fld id="{787D1BB8-1AA2-49CA-8028-2E820A971220}" type="slidenum">
              <a:rPr lang="en-GB"/>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4EC9E-1C1A-47A6-BADE-57450A0BC008}" type="slidenum">
              <a:rPr lang="en-GB"/>
              <a:pPr/>
              <a:t>39</a:t>
            </a:fld>
            <a:endParaRPr lang="en-GB"/>
          </a:p>
        </p:txBody>
      </p:sp>
      <p:sp>
        <p:nvSpPr>
          <p:cNvPr id="174082" name="Rectangle 2"/>
          <p:cNvSpPr>
            <a:spLocks noGrp="1" noRot="1" noChangeAspect="1" noChangeArrowheads="1" noTextEdit="1"/>
          </p:cNvSpPr>
          <p:nvPr>
            <p:ph type="sldImg"/>
          </p:nvPr>
        </p:nvSpPr>
        <p:spPr>
          <a:xfrm>
            <a:off x="1143000" y="685800"/>
            <a:ext cx="4575175" cy="3430588"/>
          </a:xfrm>
          <a:ln/>
        </p:spPr>
      </p:sp>
      <p:sp>
        <p:nvSpPr>
          <p:cNvPr id="174083" name="Rectangle 3"/>
          <p:cNvSpPr>
            <a:spLocks noGrp="1" noChangeArrowheads="1"/>
          </p:cNvSpPr>
          <p:nvPr>
            <p:ph type="body" idx="1"/>
          </p:nvPr>
        </p:nvSpPr>
        <p:spPr/>
        <p:txBody>
          <a:bodyPr/>
          <a:lstStyle/>
          <a:p>
            <a:r>
              <a:rPr lang="en-GB"/>
              <a:t>This Envisat image, acquired by Envisat’s Medium Resolution Imaging Spectrometer (MERIS) instrument on 10 March 2008, features the Nenets Autonomous Okrug region and an icy Pechora Sea in Arctic Northwest Russia. The Nenets Autonomous Okrug has shorelines on the Barents (blue water in upper left hand corner), White (visible on left side of image) and Kara seas (not visible). The round snow-covered depression visible in the upper left hand corner is Kolguyev Island. </a:t>
            </a:r>
            <a:br>
              <a:rPr lang="en-GB"/>
            </a:br>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638FDC-7DDD-40AD-9AE6-52997C2C2518}" type="slidenum">
              <a:rPr lang="en-GB"/>
              <a:pPr/>
              <a:t>40</a:t>
            </a:fld>
            <a:endParaRPr lang="en-GB"/>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GB"/>
              <a:t>Low resolution optical and IR data contributed by CNES via SPOT VGT.</a:t>
            </a:r>
          </a:p>
          <a:p>
            <a:r>
              <a:rPr lang="en-GB"/>
              <a:t/>
            </a:r>
            <a:br>
              <a:rPr lang="en-GB"/>
            </a:br>
            <a:r>
              <a:rPr lang="en-GB"/>
              <a:t>USGS have committed a circumpolar product from Landsat.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F5F31A-1433-49CF-9AE1-AD540BE51A9C}" type="slidenum">
              <a:rPr lang="en-GB"/>
              <a:pPr/>
              <a:t>41</a:t>
            </a:fld>
            <a:endParaRPr lang="en-GB"/>
          </a:p>
        </p:txBody>
      </p:sp>
      <p:sp>
        <p:nvSpPr>
          <p:cNvPr id="176130" name="Rectangle 2"/>
          <p:cNvSpPr>
            <a:spLocks noGrp="1" noRot="1" noChangeAspect="1" noChangeArrowheads="1" noTextEdit="1"/>
          </p:cNvSpPr>
          <p:nvPr>
            <p:ph type="sldImg"/>
          </p:nvPr>
        </p:nvSpPr>
        <p:spPr>
          <a:xfrm>
            <a:off x="1143000" y="685800"/>
            <a:ext cx="4575175" cy="3430588"/>
          </a:xfrm>
          <a:ln/>
        </p:spPr>
      </p:sp>
      <p:sp>
        <p:nvSpPr>
          <p:cNvPr id="176131" name="Rectangle 3"/>
          <p:cNvSpPr>
            <a:spLocks noGrp="1" noChangeArrowheads="1"/>
          </p:cNvSpPr>
          <p:nvPr>
            <p:ph type="body" idx="1"/>
          </p:nvPr>
        </p:nvSpPr>
        <p:spPr/>
        <p:txBody>
          <a:bodyPr/>
          <a:lstStyle/>
          <a:p>
            <a:r>
              <a:rPr lang="en-GB" sz="1000"/>
              <a:t>The NRCan/ESS Program Reducing Canada's Vulnerability to Climate Change (RCVCC) supports a research activity committed to national scale medium-resolution EO data products for environmental and climate applications. This research activity is aimed at improvement of processing methodologies for generating consistent and comprehensive satellite records with reduced variations arising from sources such as the noise in sensor internal calibration data, geometric correction, different illumination conditions and viewing geometry, drift in satellite orbit and problems in correcting atmospheric effects.</a:t>
            </a:r>
          </a:p>
          <a:p>
            <a:r>
              <a:rPr lang="en-GB" sz="1000"/>
              <a:t>As part of this research, data acquired by the VEGETATION 1 and 2 instruments onboard SPOT 4 and 5 satellites were systematically corrected for the period 1998-2004 following CCRS post-seasonal correction methodology. Initial data type 10-day S10 composites provided by CNES and pre-processed at VITO (Belgium) in full resolution (1km) were re-projected into standard LCC map projection and further corrected for BRDF effects and cloud contamination. Growing seasons 1998-2004 contains twenty 10-day composites from April 11, to October 31. Each composite contains four at-surface apparent reflectance bands: blue (0.43-0.47 m), red (0.61-0.68 m), near infrared (0.78-0.89 m), and shortwave infrared (1.58-1.75 m) and pseudo bands NDVI and Cloud mask. This improved product are used in land cover and climate change studies to generate various high-level products such as Fraction of Photosynthetically Active Radiation (FPAR), Leaf Area Index (LAI) and crown closure.</a:t>
            </a:r>
          </a:p>
          <a:p>
            <a:r>
              <a:rPr lang="en-GB" sz="1000"/>
              <a:t>These data are produced by a collaborative effort of the Government of Canada, Natural Resources Canada, Earth Sciences Sector and Canadian Space Agency. The VGT archive is available through </a:t>
            </a:r>
            <a:r>
              <a:rPr lang="en-GB" sz="1000">
                <a:hlinkClick r:id="rId3"/>
              </a:rPr>
              <a:t>GeoGratis</a:t>
            </a:r>
            <a:r>
              <a:rPr lang="en-GB" sz="100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F2A13D-3E61-461B-8D6C-8AE4AAA49865}" type="slidenum">
              <a:rPr lang="en-GB"/>
              <a:pPr/>
              <a:t>42</a:t>
            </a:fld>
            <a:endParaRPr lang="en-GB"/>
          </a:p>
        </p:txBody>
      </p:sp>
      <p:sp>
        <p:nvSpPr>
          <p:cNvPr id="178178" name="Rectangle 2"/>
          <p:cNvSpPr>
            <a:spLocks noGrp="1" noRot="1" noChangeAspect="1" noChangeArrowheads="1" noTextEdit="1"/>
          </p:cNvSpPr>
          <p:nvPr>
            <p:ph type="sldImg"/>
          </p:nvPr>
        </p:nvSpPr>
        <p:spPr>
          <a:xfrm>
            <a:off x="1141413" y="684213"/>
            <a:ext cx="4576762" cy="3432175"/>
          </a:xfrm>
          <a:ln/>
        </p:spPr>
      </p:sp>
      <p:sp>
        <p:nvSpPr>
          <p:cNvPr id="178179" name="Rectangle 3"/>
          <p:cNvSpPr>
            <a:spLocks noGrp="1" noChangeArrowheads="1"/>
          </p:cNvSpPr>
          <p:nvPr>
            <p:ph type="body" idx="1"/>
          </p:nvPr>
        </p:nvSpPr>
        <p:spPr>
          <a:xfrm>
            <a:off x="914508" y="4342449"/>
            <a:ext cx="5028986" cy="4117286"/>
          </a:xfrm>
        </p:spPr>
        <p:txBody>
          <a:bodyPr/>
          <a:lstStyle/>
          <a:p>
            <a:r>
              <a:rPr lang="en-GB"/>
              <a:t>In northern climates, the development of ice covers on large rivers is a major concern for water resources management, hydropower generation and flood damage prevention. Rivers normally freeze up in an upstream direction in a highly complex and dynamic process. Of particular concern is the formation of consolidated ice covers from thinner layers of frazil ice, which in turn can cause ice damming and flooding over large areas. The severity and economic impact of floods related to ice dams is exacerbated by the danger of post-flooding freeze-up. In order to assess the likelihood of impending floods, it is imperative to monitor the development of ice covers throughout the freeze-up.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854A1-E52F-47A0-A817-60A9F80EEC91}" type="slidenum">
              <a:rPr lang="en-GB"/>
              <a:pPr/>
              <a:t>43</a:t>
            </a:fld>
            <a:endParaRPr lang="en-GB"/>
          </a:p>
        </p:txBody>
      </p:sp>
      <p:sp>
        <p:nvSpPr>
          <p:cNvPr id="180226" name="Rectangle 2"/>
          <p:cNvSpPr>
            <a:spLocks noGrp="1" noRot="1" noChangeAspect="1" noChangeArrowheads="1" noTextEdit="1"/>
          </p:cNvSpPr>
          <p:nvPr>
            <p:ph type="sldImg"/>
          </p:nvPr>
        </p:nvSpPr>
        <p:spPr>
          <a:xfrm>
            <a:off x="1141413" y="684213"/>
            <a:ext cx="4576762" cy="3432175"/>
          </a:xfrm>
          <a:ln/>
        </p:spPr>
      </p:sp>
      <p:sp>
        <p:nvSpPr>
          <p:cNvPr id="180227" name="Rectangle 3"/>
          <p:cNvSpPr>
            <a:spLocks noGrp="1" noChangeArrowheads="1"/>
          </p:cNvSpPr>
          <p:nvPr>
            <p:ph type="body" idx="1"/>
          </p:nvPr>
        </p:nvSpPr>
        <p:spPr>
          <a:xfrm>
            <a:off x="914508" y="4342449"/>
            <a:ext cx="5028986" cy="4117286"/>
          </a:xfrm>
        </p:spPr>
        <p:txBody>
          <a:bodyPr/>
          <a:lstStyle/>
          <a:p>
            <a:r>
              <a:rPr lang="en-GB"/>
              <a:t>Using Earth Observation satellites, real time weather data, and local environmental knowledge, ice conditions for several key lakes near the communities of Kangiqusualujjuaq and Kangirsuk are reported through this portal. Information on freeze-up, ice presence and ice break-up are available and are supported by additional information, such as weather and real time ice thickness. The Lake Ice Service also features a comment log where community members can enter information about lake ice, travel to the lakes and hunting/fishing conditions. </a:t>
            </a:r>
          </a:p>
          <a:p>
            <a:r>
              <a:rPr lang="en-GB"/>
              <a:t>To obtain more information on Polar View and the Lake Ice Service Portal http://www.polarview.org/services/lim.htm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97833-F62F-49A6-98B6-99C273AC90BF}" type="slidenum">
              <a:rPr lang="en-GB"/>
              <a:pPr/>
              <a:t>44</a:t>
            </a:fld>
            <a:endParaRPr lang="en-GB"/>
          </a:p>
        </p:txBody>
      </p:sp>
      <p:sp>
        <p:nvSpPr>
          <p:cNvPr id="117762" name="Rectangle 2"/>
          <p:cNvSpPr>
            <a:spLocks noGrp="1" noRot="1" noChangeAspect="1" noChangeArrowheads="1" noTextEdit="1"/>
          </p:cNvSpPr>
          <p:nvPr>
            <p:ph type="sldImg"/>
          </p:nvPr>
        </p:nvSpPr>
        <p:spPr>
          <a:xfrm>
            <a:off x="1141413" y="684213"/>
            <a:ext cx="4576762" cy="3432175"/>
          </a:xfrm>
          <a:ln/>
        </p:spPr>
      </p:sp>
      <p:sp>
        <p:nvSpPr>
          <p:cNvPr id="117763" name="Rectangle 3"/>
          <p:cNvSpPr>
            <a:spLocks noGrp="1" noChangeArrowheads="1"/>
          </p:cNvSpPr>
          <p:nvPr>
            <p:ph type="body" idx="1"/>
          </p:nvPr>
        </p:nvSpPr>
        <p:spPr>
          <a:xfrm>
            <a:off x="914508" y="4342449"/>
            <a:ext cx="5028986" cy="4117286"/>
          </a:xfrm>
        </p:spPr>
        <p:txBody>
          <a:bodyPr/>
          <a:lstStyle/>
          <a:p>
            <a:r>
              <a:rPr lang="en-GB" b="1"/>
              <a:t>End User</a:t>
            </a:r>
            <a:endParaRPr lang="en-GB"/>
          </a:p>
          <a:p>
            <a:r>
              <a:rPr lang="en-GB"/>
              <a:t>Newfoundland Department of Environment and Conservation</a:t>
            </a:r>
            <a:br>
              <a:rPr lang="en-GB"/>
            </a:br>
            <a:r>
              <a:rPr lang="en-GB"/>
              <a:t>Alberta Environment</a:t>
            </a:r>
            <a:br>
              <a:rPr lang="en-GB"/>
            </a:br>
            <a:r>
              <a:rPr lang="en-GB"/>
              <a:t>Yukon Department of Environment</a:t>
            </a:r>
            <a:br>
              <a:rPr lang="en-GB"/>
            </a:br>
            <a:r>
              <a:rPr lang="en-GB"/>
              <a:t>Municipality of Wood Buffalo, Alberta</a:t>
            </a:r>
            <a:br>
              <a:rPr lang="en-GB"/>
            </a:br>
            <a:r>
              <a:rPr lang="en-GB"/>
              <a:t>Ministry of Emergency in Republic Sakha, Russia</a:t>
            </a:r>
            <a:br>
              <a:rPr lang="en-GB"/>
            </a:br>
            <a:r>
              <a:rPr lang="en-GB"/>
              <a:t>NOAA</a:t>
            </a:r>
            <a:br>
              <a:rPr lang="en-GB"/>
            </a:br>
            <a:r>
              <a:rPr lang="en-GB"/>
              <a:t>Government of New Brunswick</a:t>
            </a:r>
            <a:br>
              <a:rPr lang="en-GB"/>
            </a:br>
            <a:r>
              <a:rPr lang="en-GB"/>
              <a:t>Town of Hay River, North West Territories </a:t>
            </a:r>
            <a:br>
              <a:rPr lang="en-GB"/>
            </a:br>
            <a:r>
              <a:rPr lang="en-GB"/>
              <a:t>Krasnoyarsk Krai Government, Russia</a:t>
            </a:r>
          </a:p>
          <a:p>
            <a:r>
              <a:rPr lang="en-GB"/>
              <a:t>These satellite RADAR images have been provided by C-CORE under the Polar View initiative and have been funded by the European Space Agency’s Global Monitoring for Environment and Security (</a:t>
            </a:r>
            <a:r>
              <a:rPr lang="en-GB" u="sng"/>
              <a:t>GMES</a:t>
            </a:r>
            <a:r>
              <a:rPr lang="en-GB"/>
              <a:t>) program.  These images are used in an operational sense to determine the location of the ice front.   The accurate location of the ice front reduces the uncertainty associated with the timing of the flood.  The use of RADAR imagery for accurate location of the ice front represents a major improvement in the flood forecast capability for the residents of Badger. Technical details on the radar imagery and how it is collected are available here.</a:t>
            </a:r>
          </a:p>
          <a:p>
            <a:r>
              <a:rPr lang="en-GB"/>
              <a:t>These images are in JPG format and will open in a new window. The images are approximately 800Kb in size (3040 pixels wide and 750 pixels high</a:t>
            </a:r>
          </a:p>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26"/>
          <p:cNvSpPr>
            <a:spLocks noGrp="1" noRot="1" noChangeAspect="1" noChangeArrowheads="1" noTextEdit="1"/>
          </p:cNvSpPr>
          <p:nvPr>
            <p:ph type="sldImg"/>
          </p:nvPr>
        </p:nvSpPr>
        <p:spPr>
          <a:ln/>
        </p:spPr>
      </p:sp>
      <p:sp>
        <p:nvSpPr>
          <p:cNvPr id="56323" name="Text Box 1027"/>
          <p:cNvSpPr>
            <a:spLocks noGrp="1" noChangeArrowheads="1"/>
          </p:cNvSpPr>
          <p:nvPr>
            <p:ph type="body" idx="1"/>
          </p:nvPr>
        </p:nvSpPr>
        <p:spPr>
          <a:noFill/>
          <a:ln/>
        </p:spPr>
        <p:txBody>
          <a:bodyPr wrap="none" anchor="ctr"/>
          <a:lstStyle/>
          <a:p>
            <a:endParaRPr lang="en-GB" smtClean="0">
              <a:latin typeface="Times New Roman" pitchFamily="18" charset="0"/>
              <a:ea typeface="ＭＳ Ｐゴシック" pitchFamily="4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B8B3CE-ED96-4860-8EE9-DF3925907FB0}" type="slidenum">
              <a:rPr lang="en-GB"/>
              <a:pPr/>
              <a:t>48</a:t>
            </a:fld>
            <a:endParaRPr lang="en-GB"/>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GB"/>
              <a:t>BrO is of interest as a link between the physical process of sea-ice growth and atmospheric chemistry. As sea ice grows, it fractionates the sea water, by producing pure ice crystals. Much of the brine is squeezed out onto the surface in the form of concentrated salts. The frost flower crystals contain highly concentrated salts which under the influence of wind become airborne aerosols. BrO is of particular interest because it can have a significant impact via degradation of tropospheric ozone. This can have impact on the Arctic radiation balance. </a:t>
            </a:r>
          </a:p>
          <a:p>
            <a:endParaRPr lang="en-GB"/>
          </a:p>
          <a:p>
            <a:r>
              <a:rPr lang="en-GB"/>
              <a:t>Satellites such as Envisat and EOS Aura regularly monitor atmosphere chemistry, reporting other critical trace gases such as Ozone, Methane, etc..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p:spPr>
        <p:txBody>
          <a:bodyPr/>
          <a:lstStyle/>
          <a:p>
            <a:pPr eaLnBrk="1" hangingPunct="1"/>
            <a:r>
              <a:rPr lang="en-GB" smtClean="0">
                <a:latin typeface="Arial" pitchFamily="34" charset="0"/>
                <a:ea typeface="ＭＳ Ｐゴシック" pitchFamily="48" charset="-128"/>
              </a:rPr>
              <a:t>BrO is of interest as a link between the physical process of sea-ice growth and atmospheric chemistry. As sea ice grows, it fractionates the sea water, by producing pure ice crystals. Much of the brine is squeezed out onto the surface in the form of concentrated salts. The frost flower crystals contain highly concentrated salts which under the influence of wind become airborne aerosols. BrO is of particular interest because it can have a significant impact via degradation of tropospheric ozone. This can have impact on the Arctic radiation balance. </a:t>
            </a:r>
          </a:p>
          <a:p>
            <a:pPr eaLnBrk="1" hangingPunct="1"/>
            <a:endParaRPr lang="en-GB" smtClean="0">
              <a:latin typeface="Arial" pitchFamily="34" charset="0"/>
              <a:ea typeface="ＭＳ Ｐゴシック" pitchFamily="48" charset="-128"/>
            </a:endParaRPr>
          </a:p>
          <a:p>
            <a:pPr eaLnBrk="1" hangingPunct="1"/>
            <a:r>
              <a:rPr lang="en-GB" smtClean="0">
                <a:latin typeface="Arial" pitchFamily="34" charset="0"/>
                <a:ea typeface="ＭＳ Ｐゴシック" pitchFamily="48" charset="-128"/>
              </a:rPr>
              <a:t>Satellites such as Envisat and EOS Aura regularly monitor atmosphere chemistry, reporting other critical trace gases such as Ozone, Methane, etc..</a:t>
            </a:r>
          </a:p>
          <a:p>
            <a:endParaRPr lang="en-US" smtClean="0">
              <a:latin typeface="Arial" pitchFamily="34" charset="0"/>
              <a:ea typeface="ＭＳ Ｐゴシック" pitchFamily="48" charset="-128"/>
            </a:endParaRPr>
          </a:p>
        </p:txBody>
      </p:sp>
      <p:sp>
        <p:nvSpPr>
          <p:cNvPr id="58372" name="Slide Number Placeholder 3"/>
          <p:cNvSpPr>
            <a:spLocks noGrp="1"/>
          </p:cNvSpPr>
          <p:nvPr>
            <p:ph type="sldNum" sz="quarter" idx="5"/>
          </p:nvPr>
        </p:nvSpPr>
        <p:spPr>
          <a:noFill/>
        </p:spPr>
        <p:txBody>
          <a:bodyPr/>
          <a:lstStyle/>
          <a:p>
            <a:fld id="{DDEA0079-E468-4A96-B12C-A9A34CEF17CE}" type="slidenum">
              <a:rPr lang="en-GB"/>
              <a:pPr/>
              <a:t>49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342900" indent="-342900">
              <a:lnSpc>
                <a:spcPct val="90000"/>
              </a:lnSpc>
              <a:spcBef>
                <a:spcPct val="20000"/>
              </a:spcBef>
            </a:pPr>
            <a:r>
              <a:rPr lang="en-US" smtClean="0">
                <a:solidFill>
                  <a:srgbClr val="FF0000"/>
                </a:solidFill>
                <a:latin typeface="Arial" pitchFamily="34" charset="0"/>
                <a:ea typeface="ＭＳ Ｐゴシック" pitchFamily="48" charset="-128"/>
              </a:rPr>
              <a:t>GCW mission:</a:t>
            </a:r>
          </a:p>
          <a:p>
            <a:pPr marL="342900" indent="-342900">
              <a:lnSpc>
                <a:spcPct val="90000"/>
              </a:lnSpc>
              <a:spcBef>
                <a:spcPct val="20000"/>
              </a:spcBef>
              <a:buFontTx/>
              <a:buChar char="•"/>
            </a:pPr>
            <a:r>
              <a:rPr lang="en-US" smtClean="0">
                <a:solidFill>
                  <a:srgbClr val="FF0000"/>
                </a:solidFill>
                <a:latin typeface="Arial" pitchFamily="34" charset="0"/>
                <a:ea typeface="ＭＳ Ｐゴシック" pitchFamily="48" charset="-128"/>
              </a:rPr>
              <a:t>implement the IGOS Cryosphere Theme </a:t>
            </a:r>
            <a:r>
              <a:rPr lang="en-US" smtClean="0">
                <a:solidFill>
                  <a:srgbClr val="800000"/>
                </a:solidFill>
                <a:latin typeface="Arial" pitchFamily="34" charset="0"/>
                <a:ea typeface="ＭＳ Ｐゴシック" pitchFamily="48" charset="-128"/>
              </a:rPr>
              <a:t>(CryOS)</a:t>
            </a:r>
            <a:r>
              <a:rPr lang="en-US" smtClean="0">
                <a:solidFill>
                  <a:srgbClr val="000000"/>
                </a:solidFill>
                <a:latin typeface="Arial" pitchFamily="34" charset="0"/>
                <a:ea typeface="ＭＳ Ｐゴシック" pitchFamily="48" charset="-128"/>
              </a:rPr>
              <a:t>;</a:t>
            </a:r>
          </a:p>
          <a:p>
            <a:pPr marL="342900" indent="-342900">
              <a:lnSpc>
                <a:spcPct val="90000"/>
              </a:lnSpc>
              <a:spcBef>
                <a:spcPct val="20000"/>
              </a:spcBef>
              <a:buFontTx/>
              <a:buChar char="•"/>
            </a:pPr>
            <a:r>
              <a:rPr lang="en-US" smtClean="0">
                <a:solidFill>
                  <a:srgbClr val="000000"/>
                </a:solidFill>
                <a:latin typeface="Arial" pitchFamily="34" charset="0"/>
                <a:ea typeface="ＭＳ Ｐゴシック" pitchFamily="48" charset="-128"/>
              </a:rPr>
              <a:t>support reliable, comprehensive </a:t>
            </a:r>
            <a:r>
              <a:rPr lang="en-US" smtClean="0">
                <a:solidFill>
                  <a:srgbClr val="FF0000"/>
                </a:solidFill>
                <a:latin typeface="Arial" pitchFamily="34" charset="0"/>
                <a:ea typeface="ＭＳ Ｐゴシック" pitchFamily="48" charset="-128"/>
              </a:rPr>
              <a:t>observations </a:t>
            </a:r>
            <a:r>
              <a:rPr lang="en-US" smtClean="0">
                <a:solidFill>
                  <a:srgbClr val="000000"/>
                </a:solidFill>
                <a:latin typeface="Arial" pitchFamily="34" charset="0"/>
                <a:ea typeface="ＭＳ Ｐゴシック" pitchFamily="48" charset="-128"/>
              </a:rPr>
              <a:t>through an integrated observing approach; </a:t>
            </a:r>
          </a:p>
          <a:p>
            <a:pPr marL="342900" indent="-342900">
              <a:lnSpc>
                <a:spcPct val="90000"/>
              </a:lnSpc>
              <a:spcBef>
                <a:spcPct val="20000"/>
              </a:spcBef>
              <a:buFontTx/>
              <a:buChar char="•"/>
            </a:pPr>
            <a:r>
              <a:rPr lang="en-US" smtClean="0">
                <a:solidFill>
                  <a:srgbClr val="000000"/>
                </a:solidFill>
                <a:latin typeface="Arial" pitchFamily="34" charset="0"/>
                <a:ea typeface="ＭＳ Ｐゴシック" pitchFamily="48" charset="-128"/>
              </a:rPr>
              <a:t>provide the scientific community with the means to </a:t>
            </a:r>
            <a:r>
              <a:rPr lang="en-US" smtClean="0">
                <a:solidFill>
                  <a:srgbClr val="FF0000"/>
                </a:solidFill>
                <a:latin typeface="Arial" pitchFamily="34" charset="0"/>
                <a:ea typeface="ＭＳ Ｐゴシック" pitchFamily="48" charset="-128"/>
              </a:rPr>
              <a:t>predict </a:t>
            </a:r>
            <a:r>
              <a:rPr lang="en-US" smtClean="0">
                <a:solidFill>
                  <a:srgbClr val="000000"/>
                </a:solidFill>
                <a:latin typeface="Arial" pitchFamily="34" charset="0"/>
                <a:ea typeface="ＭＳ Ｐゴシック" pitchFamily="48" charset="-128"/>
              </a:rPr>
              <a:t>the future state of the cryosphere;</a:t>
            </a:r>
            <a:r>
              <a:rPr lang="en-CA" smtClean="0">
                <a:solidFill>
                  <a:srgbClr val="FF0000"/>
                </a:solidFill>
                <a:latin typeface="Arial" pitchFamily="34" charset="0"/>
                <a:ea typeface="ＭＳ Ｐゴシック" pitchFamily="48" charset="-128"/>
              </a:rPr>
              <a:t> </a:t>
            </a:r>
            <a:endParaRPr lang="en-US" smtClean="0">
              <a:solidFill>
                <a:srgbClr val="FF0000"/>
              </a:solidFill>
              <a:latin typeface="Arial" pitchFamily="34" charset="0"/>
              <a:ea typeface="ＭＳ Ｐゴシック" pitchFamily="48" charset="-128"/>
            </a:endParaRPr>
          </a:p>
          <a:p>
            <a:pPr marL="342900" indent="-342900">
              <a:lnSpc>
                <a:spcPct val="90000"/>
              </a:lnSpc>
              <a:spcBef>
                <a:spcPct val="20000"/>
              </a:spcBef>
              <a:buFontTx/>
              <a:buChar char="•"/>
            </a:pPr>
            <a:r>
              <a:rPr lang="en-CA" smtClean="0">
                <a:solidFill>
                  <a:srgbClr val="000000"/>
                </a:solidFill>
                <a:latin typeface="Arial" pitchFamily="34" charset="0"/>
                <a:ea typeface="ＭＳ Ｐゴシック" pitchFamily="48" charset="-128"/>
              </a:rPr>
              <a:t>facilitate the </a:t>
            </a:r>
            <a:r>
              <a:rPr lang="en-CA" smtClean="0">
                <a:solidFill>
                  <a:srgbClr val="FF0000"/>
                </a:solidFill>
                <a:latin typeface="Arial" pitchFamily="34" charset="0"/>
                <a:ea typeface="ＭＳ Ｐゴシック" pitchFamily="48" charset="-128"/>
              </a:rPr>
              <a:t>assessment of changes </a:t>
            </a:r>
            <a:r>
              <a:rPr lang="en-CA" smtClean="0">
                <a:solidFill>
                  <a:srgbClr val="000000"/>
                </a:solidFill>
                <a:latin typeface="Arial" pitchFamily="34" charset="0"/>
                <a:ea typeface="ＭＳ Ｐゴシック" pitchFamily="48" charset="-128"/>
              </a:rPr>
              <a:t>in the cryosphere and their impact; support decision making and environmental policy development; </a:t>
            </a:r>
          </a:p>
          <a:p>
            <a:pPr marL="342900" indent="-342900">
              <a:lnSpc>
                <a:spcPct val="90000"/>
              </a:lnSpc>
              <a:spcBef>
                <a:spcPct val="20000"/>
              </a:spcBef>
              <a:buFontTx/>
              <a:buChar char="•"/>
            </a:pPr>
            <a:r>
              <a:rPr lang="en-CA" smtClean="0">
                <a:solidFill>
                  <a:srgbClr val="FF0000"/>
                </a:solidFill>
                <a:latin typeface="Arial" pitchFamily="34" charset="0"/>
                <a:ea typeface="ＭＳ Ｐゴシック" pitchFamily="48" charset="-128"/>
              </a:rPr>
              <a:t>provide authoritative information </a:t>
            </a:r>
            <a:r>
              <a:rPr lang="en-CA" smtClean="0">
                <a:solidFill>
                  <a:srgbClr val="000000"/>
                </a:solidFill>
                <a:latin typeface="Arial" pitchFamily="34" charset="0"/>
                <a:ea typeface="ＭＳ Ｐゴシック" pitchFamily="48" charset="-128"/>
              </a:rPr>
              <a:t>on the current state and projected fate of the cryosphere for use by the scientific community, media, public, decision and policy makers.</a:t>
            </a:r>
          </a:p>
        </p:txBody>
      </p:sp>
      <p:sp>
        <p:nvSpPr>
          <p:cNvPr id="62468" name="Slide Number Placeholder 3"/>
          <p:cNvSpPr>
            <a:spLocks noGrp="1"/>
          </p:cNvSpPr>
          <p:nvPr>
            <p:ph type="sldNum" sz="quarter" idx="5"/>
          </p:nvPr>
        </p:nvSpPr>
        <p:spPr>
          <a:noFill/>
        </p:spPr>
        <p:txBody>
          <a:bodyPr/>
          <a:lstStyle/>
          <a:p>
            <a:fld id="{859ACF5E-0D5D-4B53-8A9B-016017DF5CC4}" type="slidenum">
              <a:rPr lang="en-CA">
                <a:solidFill>
                  <a:srgbClr val="000000"/>
                </a:solidFill>
              </a:rPr>
              <a:pPr/>
              <a:t>51</a:t>
            </a:fld>
            <a:endParaRPr lang="en-CA">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BB074FE6-19DC-43F5-92D4-A0D88B28DB5A}" type="slidenum">
              <a:rPr lang="en-US" smtClean="0"/>
              <a:pPr/>
              <a:t>5</a:t>
            </a:fld>
            <a:endParaRPr 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eaLnBrk="1" hangingPunct="1">
              <a:lnSpc>
                <a:spcPct val="70000"/>
              </a:lnSpc>
            </a:pPr>
            <a:r>
              <a:rPr lang="en-GB" sz="2400" smtClean="0">
                <a:latin typeface="Arial" pitchFamily="34" charset="0"/>
                <a:ea typeface="ＭＳ Ｐゴシック" pitchFamily="48" charset="-128"/>
              </a:rPr>
              <a:t>The main work concentrated on achieving the observational requirements as defined through </a:t>
            </a:r>
          </a:p>
          <a:p>
            <a:pPr lvl="1" eaLnBrk="1" hangingPunct="1">
              <a:lnSpc>
                <a:spcPct val="70000"/>
              </a:lnSpc>
            </a:pPr>
            <a:r>
              <a:rPr lang="en-GB" sz="2400" smtClean="0">
                <a:solidFill>
                  <a:schemeClr val="accent2"/>
                </a:solidFill>
                <a:latin typeface="Arial" pitchFamily="34" charset="0"/>
                <a:ea typeface="ＭＳ Ｐゴシック" pitchFamily="48" charset="-128"/>
              </a:rPr>
              <a:t>Pre-IPY Town Hall meetings at AGU</a:t>
            </a:r>
          </a:p>
          <a:p>
            <a:pPr lvl="1" eaLnBrk="1" hangingPunct="1">
              <a:lnSpc>
                <a:spcPct val="70000"/>
              </a:lnSpc>
            </a:pPr>
            <a:r>
              <a:rPr lang="en-GB" sz="2400" smtClean="0">
                <a:solidFill>
                  <a:schemeClr val="accent2"/>
                </a:solidFill>
                <a:latin typeface="Arial" pitchFamily="34" charset="0"/>
                <a:ea typeface="ＭＳ Ｐゴシック" pitchFamily="48" charset="-128"/>
              </a:rPr>
              <a:t>Space Agency IPY Announcements of Opportunities, </a:t>
            </a:r>
          </a:p>
          <a:p>
            <a:pPr lvl="1" eaLnBrk="1" hangingPunct="1">
              <a:lnSpc>
                <a:spcPct val="70000"/>
              </a:lnSpc>
            </a:pPr>
            <a:r>
              <a:rPr lang="en-GB" sz="2400" smtClean="0">
                <a:solidFill>
                  <a:schemeClr val="accent2"/>
                </a:solidFill>
                <a:latin typeface="Arial" pitchFamily="34" charset="0"/>
                <a:ea typeface="ＭＳ Ｐゴシック" pitchFamily="48" charset="-128"/>
              </a:rPr>
              <a:t>IGOS-P Cryosphere Theme</a:t>
            </a:r>
          </a:p>
          <a:p>
            <a:pPr lvl="1" eaLnBrk="1" hangingPunct="1">
              <a:lnSpc>
                <a:spcPct val="70000"/>
              </a:lnSpc>
            </a:pPr>
            <a:r>
              <a:rPr lang="en-GB" sz="2400" smtClean="0">
                <a:solidFill>
                  <a:schemeClr val="accent2"/>
                </a:solidFill>
                <a:latin typeface="Arial" pitchFamily="34" charset="0"/>
                <a:ea typeface="ＭＳ Ｐゴシック" pitchFamily="48" charset="-128"/>
              </a:rPr>
              <a:t>WCRP CliC </a:t>
            </a:r>
          </a:p>
          <a:p>
            <a:pPr lvl="1" eaLnBrk="1" hangingPunct="1">
              <a:lnSpc>
                <a:spcPct val="70000"/>
              </a:lnSpc>
            </a:pPr>
            <a:r>
              <a:rPr lang="en-GB" sz="2400" smtClean="0">
                <a:solidFill>
                  <a:schemeClr val="accent2"/>
                </a:solidFill>
                <a:latin typeface="Arial" pitchFamily="34" charset="0"/>
                <a:ea typeface="ＭＳ Ｐゴシック" pitchFamily="48" charset="-128"/>
              </a:rPr>
              <a:t>SCOBS IPY survey of institutional observation requirements</a:t>
            </a:r>
          </a:p>
          <a:p>
            <a:pPr eaLnBrk="1" hangingPunct="1">
              <a:lnSpc>
                <a:spcPct val="70000"/>
              </a:lnSpc>
            </a:pPr>
            <a:r>
              <a:rPr lang="en-GB" sz="2400" smtClean="0">
                <a:latin typeface="Arial" pitchFamily="34" charset="0"/>
                <a:ea typeface="ＭＳ Ｐゴシック" pitchFamily="48" charset="-128"/>
              </a:rPr>
              <a:t>5 STG meetings + 3 SAR Coordination meetings + 4 telecons</a:t>
            </a:r>
          </a:p>
          <a:p>
            <a:pPr eaLnBrk="1" hangingPunct="1">
              <a:lnSpc>
                <a:spcPct val="70000"/>
              </a:lnSpc>
            </a:pPr>
            <a:endParaRPr lang="en-US" smtClean="0">
              <a:latin typeface="Arial" pitchFamily="34" charset="0"/>
              <a:ea typeface="ＭＳ Ｐゴシック" pitchFamily="48" charset="-128"/>
            </a:endParaRPr>
          </a:p>
        </p:txBody>
      </p:sp>
      <p:sp>
        <p:nvSpPr>
          <p:cNvPr id="31748" name="Slide Number Placeholder 3"/>
          <p:cNvSpPr>
            <a:spLocks noGrp="1"/>
          </p:cNvSpPr>
          <p:nvPr>
            <p:ph type="sldNum" sz="quarter" idx="5"/>
          </p:nvPr>
        </p:nvSpPr>
        <p:spPr>
          <a:noFill/>
        </p:spPr>
        <p:txBody>
          <a:bodyPr/>
          <a:lstStyle/>
          <a:p>
            <a:fld id="{C48F0E8B-5F60-4809-B130-A6DB23F22322}" type="slidenum">
              <a:rPr lang="en-GB"/>
              <a:pPr/>
              <a:t>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p:spPr>
        <p:txBody>
          <a:bodyPr/>
          <a:lstStyle/>
          <a:p>
            <a:r>
              <a:rPr lang="en-US" smtClean="0">
                <a:latin typeface="Arial" pitchFamily="34" charset="0"/>
                <a:ea typeface="ＭＳ Ｐゴシック" pitchFamily="48" charset="-128"/>
              </a:rPr>
              <a:t>Advanced Synthetic Aperture Radar (ASAR) on Envisat</a:t>
            </a:r>
          </a:p>
        </p:txBody>
      </p:sp>
      <p:sp>
        <p:nvSpPr>
          <p:cNvPr id="41988" name="Slide Number Placeholder 3"/>
          <p:cNvSpPr>
            <a:spLocks noGrp="1"/>
          </p:cNvSpPr>
          <p:nvPr>
            <p:ph type="sldNum" sz="quarter" idx="5"/>
          </p:nvPr>
        </p:nvSpPr>
        <p:spPr>
          <a:noFill/>
        </p:spPr>
        <p:txBody>
          <a:bodyPr/>
          <a:lstStyle/>
          <a:p>
            <a:fld id="{CA5DFF2E-833F-40BB-BE99-3F7BC9B95513}" type="slidenum">
              <a:rPr lang="en-GB"/>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C611017-6559-458D-9A46-B828231D43C9}" type="slidenum">
              <a:rPr lang="en-US"/>
              <a:pPr/>
              <a:t>24</a:t>
            </a:fld>
            <a:endParaRPr lang="en-US"/>
          </a:p>
        </p:txBody>
      </p:sp>
      <p:sp>
        <p:nvSpPr>
          <p:cNvPr id="52227" name="Rectangle 2"/>
          <p:cNvSpPr>
            <a:spLocks noGrp="1" noRot="1" noChangeAspect="1" noChangeArrowheads="1"/>
          </p:cNvSpPr>
          <p:nvPr>
            <p:ph type="sldImg"/>
          </p:nvPr>
        </p:nvSpPr>
        <p:spPr>
          <a:xfrm>
            <a:off x="1160463" y="708025"/>
            <a:ext cx="4524375" cy="3394075"/>
          </a:xfrm>
          <a:solidFill>
            <a:srgbClr val="FFFFFF"/>
          </a:solidFill>
          <a:ln/>
        </p:spPr>
      </p:sp>
      <p:sp>
        <p:nvSpPr>
          <p:cNvPr id="52228" name="Rectangle 3"/>
          <p:cNvSpPr>
            <a:spLocks noGrp="1" noChangeArrowheads="1"/>
          </p:cNvSpPr>
          <p:nvPr>
            <p:ph type="body" idx="1"/>
          </p:nvPr>
        </p:nvSpPr>
        <p:spPr>
          <a:xfrm>
            <a:off x="933726" y="4313207"/>
            <a:ext cx="4977736" cy="4171384"/>
          </a:xfrm>
          <a:solidFill>
            <a:srgbClr val="FFFFFF"/>
          </a:solidFill>
          <a:ln>
            <a:solidFill>
              <a:srgbClr val="000000"/>
            </a:solidFill>
          </a:ln>
        </p:spPr>
        <p:txBody>
          <a:bodyPr/>
          <a:lstStyle/>
          <a:p>
            <a:pPr eaLnBrk="1" hangingPunct="1"/>
            <a:endParaRPr lang="en-GB" smtClean="0">
              <a:latin typeface="Arial" pitchFamily="34" charset="0"/>
              <a:ea typeface="ＭＳ Ｐゴシック" pitchFamily="4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B20FD09-BA44-4587-AED5-84A9DB84722E}" type="slidenum">
              <a:rPr lang="en-GB"/>
              <a:pPr/>
              <a:t>25</a:t>
            </a:fld>
            <a:endParaRPr lang="en-GB"/>
          </a:p>
        </p:txBody>
      </p:sp>
      <p:sp>
        <p:nvSpPr>
          <p:cNvPr id="48131" name="Rectangle 2"/>
          <p:cNvSpPr>
            <a:spLocks noGrp="1" noRot="1" noChangeAspect="1" noChangeArrowheads="1" noTextEdit="1"/>
          </p:cNvSpPr>
          <p:nvPr>
            <p:ph type="sldImg"/>
          </p:nvPr>
        </p:nvSpPr>
        <p:spPr>
          <a:xfrm>
            <a:off x="1143000" y="687388"/>
            <a:ext cx="4573588" cy="3429000"/>
          </a:xfrm>
          <a:ln/>
        </p:spPr>
      </p:sp>
      <p:sp>
        <p:nvSpPr>
          <p:cNvPr id="48132" name="Rectangle 3"/>
          <p:cNvSpPr>
            <a:spLocks noGrp="1" noChangeArrowheads="1"/>
          </p:cNvSpPr>
          <p:nvPr>
            <p:ph type="body" idx="1"/>
          </p:nvPr>
        </p:nvSpPr>
        <p:spPr>
          <a:xfrm>
            <a:off x="685480" y="4343913"/>
            <a:ext cx="5487041" cy="4112899"/>
          </a:xfrm>
          <a:noFill/>
          <a:ln/>
        </p:spPr>
        <p:txBody>
          <a:bodyPr/>
          <a:lstStyle/>
          <a:p>
            <a:pPr eaLnBrk="1" hangingPunct="1"/>
            <a:endParaRPr lang="en-GB" smtClean="0">
              <a:latin typeface="Arial" pitchFamily="34" charset="0"/>
              <a:ea typeface="ＭＳ Ｐゴシック" pitchFamily="4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4875C-84F4-4B33-8607-F23A70485C35}" type="slidenum">
              <a:rPr lang="en-GB"/>
              <a:pPr/>
              <a:t>31</a:t>
            </a:fld>
            <a:endParaRPr lang="en-GB"/>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GB"/>
              <a:t>Latest attempts to derive sea ice drift underway for Weddell and Ross Sea regions.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endParaRPr lang="en-GB" smtClean="0">
              <a:latin typeface="Arial" pitchFamily="34" charset="0"/>
              <a:ea typeface="ＭＳ Ｐゴシック" pitchFamily="48" charset="-128"/>
            </a:endParaRPr>
          </a:p>
        </p:txBody>
      </p:sp>
      <p:sp>
        <p:nvSpPr>
          <p:cNvPr id="37892" name="Slide Number Placeholder 3"/>
          <p:cNvSpPr>
            <a:spLocks noGrp="1"/>
          </p:cNvSpPr>
          <p:nvPr>
            <p:ph type="sldNum" sz="quarter" idx="5"/>
          </p:nvPr>
        </p:nvSpPr>
        <p:spPr>
          <a:noFill/>
        </p:spPr>
        <p:txBody>
          <a:bodyPr/>
          <a:lstStyle/>
          <a:p>
            <a:fld id="{FC810D33-FB2F-4AFF-9D49-83AF4B00BF6E}" type="slidenum">
              <a:rPr lang="en-GB"/>
              <a:pPr/>
              <a:t>34</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FBBCFA-06DB-4562-9A1F-7462D8A02A01}" type="slidenum">
              <a:rPr lang="en-GB"/>
              <a:pPr/>
              <a:t>38</a:t>
            </a:fld>
            <a:endParaRPr lang="en-GB"/>
          </a:p>
        </p:txBody>
      </p:sp>
      <p:sp>
        <p:nvSpPr>
          <p:cNvPr id="182274" name="Rectangle 2"/>
          <p:cNvSpPr>
            <a:spLocks noGrp="1" noRot="1" noChangeAspect="1" noChangeArrowheads="1" noTextEdit="1"/>
          </p:cNvSpPr>
          <p:nvPr>
            <p:ph type="sldImg"/>
          </p:nvPr>
        </p:nvSpPr>
        <p:spPr>
          <a:xfrm>
            <a:off x="1141413" y="684213"/>
            <a:ext cx="4576762" cy="3432175"/>
          </a:xfrm>
          <a:ln/>
        </p:spPr>
      </p:sp>
      <p:sp>
        <p:nvSpPr>
          <p:cNvPr id="182275" name="Rectangle 3"/>
          <p:cNvSpPr>
            <a:spLocks noGrp="1" noChangeArrowheads="1"/>
          </p:cNvSpPr>
          <p:nvPr>
            <p:ph type="body" idx="1"/>
          </p:nvPr>
        </p:nvSpPr>
        <p:spPr>
          <a:xfrm>
            <a:off x="914508" y="4342449"/>
            <a:ext cx="5028986" cy="4117286"/>
          </a:xfrm>
        </p:spPr>
        <p:txBody>
          <a:bodyPr/>
          <a:lstStyle/>
          <a:p>
            <a:r>
              <a:rPr lang="en-GB"/>
              <a:t>Blue AVNIR-2	Red: PRISM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F6E2A0-AA24-4048-A34F-3F8EF3B68A6D}"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F6E2A0-AA24-4048-A34F-3F8EF3B68A6D}"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F6E2A0-AA24-4048-A34F-3F8EF3B68A6D}"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E6CBAFD-85C9-4E00-8DE9-4095FE14B29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B882BC1-831A-485E-B205-15D97F4CD60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875BEDD-7ED5-4053-9204-987506BFBF8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F6E2A0-AA24-4048-A34F-3F8EF3B68A6D}"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F6E2A0-AA24-4048-A34F-3F8EF3B68A6D}"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F6E2A0-AA24-4048-A34F-3F8EF3B68A6D}"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F6E2A0-AA24-4048-A34F-3F8EF3B68A6D}" type="datetimeFigureOut">
              <a:rPr lang="en-US" smtClean="0"/>
              <a:pPr/>
              <a:t>4/30/2010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F6E2A0-AA24-4048-A34F-3F8EF3B68A6D}" type="datetimeFigureOut">
              <a:rPr lang="en-US" smtClean="0"/>
              <a:pPr/>
              <a:t>4/30/2010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6E2A0-AA24-4048-A34F-3F8EF3B68A6D}" type="datetimeFigureOut">
              <a:rPr lang="en-US" smtClean="0"/>
              <a:pPr/>
              <a:t>4/30/2010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F6E2A0-AA24-4048-A34F-3F8EF3B68A6D}"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F6E2A0-AA24-4048-A34F-3F8EF3B68A6D}"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1B804-AB3E-4441-9EE1-29E46A9C2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00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6E2A0-AA24-4048-A34F-3F8EF3B68A6D}" type="datetimeFigureOut">
              <a:rPr lang="en-US" smtClean="0"/>
              <a:pPr/>
              <a:t>4/30/2010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1B804-AB3E-4441-9EE1-29E46A9C2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jpeg"/><Relationship Id="rId7" Type="http://schemas.openxmlformats.org/officeDocument/2006/relationships/image" Target="../media/image35.png"/><Relationship Id="rId2" Type="http://schemas.openxmlformats.org/officeDocument/2006/relationships/image" Target="../media/image33.wmf"/><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9.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45.wm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hyperlink" Target="http://webservices.esa.int/wilkinsarctic/wilkins.php?type=full" TargetMode="Externa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3.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3.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wmf"/><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58.wmf"/><Relationship Id="rId4" Type="http://schemas.openxmlformats.org/officeDocument/2006/relationships/image" Target="../media/image57.w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wmf"/><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69.pn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hyperlink" Target="http://www.seaice.dk/test.N/" TargetMode="External"/><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3.jpeg"/><Relationship Id="rId4" Type="http://schemas.openxmlformats.org/officeDocument/2006/relationships/hyperlink" Target="http://www.seaice.dk/polarview/google.s/latest.GMMdrift.k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69.pn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pn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8.jpe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3.jpeg"/><Relationship Id="rId4" Type="http://schemas.openxmlformats.org/officeDocument/2006/relationships/hyperlink" Target="http://miravi.eo.esa.in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3.jpeg"/><Relationship Id="rId3" Type="http://schemas.openxmlformats.org/officeDocument/2006/relationships/image" Target="../media/image9.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slideLayout" Target="../slideLayouts/slideLayout6.xml"/><Relationship Id="rId16" Type="http://schemas.openxmlformats.org/officeDocument/2006/relationships/image" Target="../media/image21.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6.jpeg"/><Relationship Id="rId5" Type="http://schemas.openxmlformats.org/officeDocument/2006/relationships/image" Target="../media/image11.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3.jpe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8" Type="http://schemas.openxmlformats.org/officeDocument/2006/relationships/hyperlink" Target="http://www.polarview.org/services/lim.htm" TargetMode="External"/><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hyperlink" Target="http://miravi.eo.esa.int/" TargetMode="External"/><Relationship Id="rId4" Type="http://schemas.openxmlformats.org/officeDocument/2006/relationships/image" Target="../media/image98.jpeg"/><Relationship Id="rId9"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02.jpeg"/><Relationship Id="rId4" Type="http://schemas.openxmlformats.org/officeDocument/2006/relationships/hyperlink" Target="http://www.polarview.org/services/rim.ht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5.jpe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jpeg"/><Relationship Id="rId5" Type="http://schemas.openxmlformats.org/officeDocument/2006/relationships/image" Target="../media/image110.jpe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26" descr="ICESat_Antarctica_lrg"/>
          <p:cNvPicPr>
            <a:picLocks noChangeAspect="1" noChangeArrowheads="1"/>
          </p:cNvPicPr>
          <p:nvPr/>
        </p:nvPicPr>
        <p:blipFill>
          <a:blip r:embed="rId2" cstate="print"/>
          <a:srcRect/>
          <a:stretch>
            <a:fillRect/>
          </a:stretch>
        </p:blipFill>
        <p:spPr bwMode="auto">
          <a:xfrm>
            <a:off x="0" y="0"/>
            <a:ext cx="9296400" cy="6861175"/>
          </a:xfrm>
          <a:prstGeom prst="rect">
            <a:avLst/>
          </a:prstGeom>
          <a:noFill/>
          <a:ln w="9525">
            <a:noFill/>
            <a:miter lim="800000"/>
            <a:headEnd/>
            <a:tailEnd/>
          </a:ln>
        </p:spPr>
      </p:pic>
      <p:sp>
        <p:nvSpPr>
          <p:cNvPr id="2051" name="Rectangle 1027"/>
          <p:cNvSpPr>
            <a:spLocks noGrp="1" noChangeArrowheads="1"/>
          </p:cNvSpPr>
          <p:nvPr>
            <p:ph type="title"/>
          </p:nvPr>
        </p:nvSpPr>
        <p:spPr>
          <a:xfrm>
            <a:off x="304800" y="1066800"/>
            <a:ext cx="8686800" cy="1143000"/>
          </a:xfrm>
        </p:spPr>
        <p:txBody>
          <a:bodyPr>
            <a:normAutofit fontScale="90000"/>
          </a:bodyPr>
          <a:lstStyle/>
          <a:p>
            <a:pPr eaLnBrk="1" hangingPunct="1"/>
            <a:r>
              <a:rPr lang="en-US" sz="4000" dirty="0" smtClean="0">
                <a:solidFill>
                  <a:schemeClr val="bg1"/>
                </a:solidFill>
              </a:rPr>
              <a:t>Observing Pole to Pole – A virtual observing system</a:t>
            </a:r>
            <a:br>
              <a:rPr lang="en-US" sz="4000" dirty="0" smtClean="0">
                <a:solidFill>
                  <a:schemeClr val="bg1"/>
                </a:solidFill>
              </a:rPr>
            </a:br>
            <a:r>
              <a:rPr lang="en-US" sz="4000" dirty="0" smtClean="0">
                <a:solidFill>
                  <a:schemeClr val="bg1"/>
                </a:solidFill>
              </a:rPr>
              <a:t/>
            </a:r>
            <a:br>
              <a:rPr lang="en-US" sz="4000" dirty="0" smtClean="0">
                <a:solidFill>
                  <a:schemeClr val="bg1"/>
                </a:solidFill>
              </a:rPr>
            </a:br>
            <a:r>
              <a:rPr lang="en-US" sz="3200" i="1" dirty="0" smtClean="0">
                <a:solidFill>
                  <a:schemeClr val="bg1"/>
                </a:solidFill>
              </a:rPr>
              <a:t>Global Inter-agency IPY Polar Snapshot Year (GIIPSY)</a:t>
            </a:r>
            <a:br>
              <a:rPr lang="en-US" sz="3200" i="1" dirty="0" smtClean="0">
                <a:solidFill>
                  <a:schemeClr val="bg1"/>
                </a:solidFill>
              </a:rPr>
            </a:br>
            <a:r>
              <a:rPr lang="en-US" sz="3200" i="1" dirty="0" smtClean="0">
                <a:solidFill>
                  <a:schemeClr val="bg1"/>
                </a:solidFill>
              </a:rPr>
              <a:t>WMO Space Task Group</a:t>
            </a:r>
          </a:p>
        </p:txBody>
      </p:sp>
      <p:pic>
        <p:nvPicPr>
          <p:cNvPr id="2052" name="Picture 1029"/>
          <p:cNvPicPr>
            <a:picLocks noChangeAspect="1" noChangeArrowheads="1"/>
          </p:cNvPicPr>
          <p:nvPr/>
        </p:nvPicPr>
        <p:blipFill>
          <a:blip r:embed="rId3" cstate="print"/>
          <a:srcRect/>
          <a:stretch>
            <a:fillRect/>
          </a:stretch>
        </p:blipFill>
        <p:spPr bwMode="auto">
          <a:xfrm>
            <a:off x="8153400" y="6324600"/>
            <a:ext cx="990600" cy="457200"/>
          </a:xfrm>
          <a:prstGeom prst="rect">
            <a:avLst/>
          </a:prstGeom>
          <a:noFill/>
          <a:ln w="9525">
            <a:noFill/>
            <a:miter lim="800000"/>
            <a:headEnd/>
            <a:tailEnd/>
          </a:ln>
        </p:spPr>
      </p:pic>
      <p:sp>
        <p:nvSpPr>
          <p:cNvPr id="2053" name="Rectangle 4"/>
          <p:cNvSpPr>
            <a:spLocks noChangeArrowheads="1"/>
          </p:cNvSpPr>
          <p:nvPr/>
        </p:nvSpPr>
        <p:spPr bwMode="auto">
          <a:xfrm>
            <a:off x="1647825" y="5657850"/>
            <a:ext cx="4572000" cy="1200150"/>
          </a:xfrm>
          <a:prstGeom prst="rect">
            <a:avLst/>
          </a:prstGeom>
          <a:noFill/>
          <a:ln w="9525">
            <a:noFill/>
            <a:miter lim="800000"/>
            <a:headEnd/>
            <a:tailEnd/>
          </a:ln>
        </p:spPr>
        <p:txBody>
          <a:bodyPr>
            <a:spAutoFit/>
          </a:bodyPr>
          <a:lstStyle/>
          <a:p>
            <a:r>
              <a:rPr lang="en-US" dirty="0">
                <a:solidFill>
                  <a:schemeClr val="bg1"/>
                </a:solidFill>
                <a:ea typeface="ＭＳ Ｐゴシック" pitchFamily="48" charset="-128"/>
              </a:rPr>
              <a:t>Participating International Agencies: ASI, CSA, CMA, </a:t>
            </a:r>
            <a:r>
              <a:rPr lang="en-US" dirty="0" smtClean="0">
                <a:solidFill>
                  <a:schemeClr val="bg1"/>
                </a:solidFill>
                <a:ea typeface="ＭＳ Ｐゴシック" pitchFamily="48" charset="-128"/>
              </a:rPr>
              <a:t>CNES, DLR</a:t>
            </a:r>
            <a:r>
              <a:rPr lang="en-US" dirty="0">
                <a:solidFill>
                  <a:schemeClr val="bg1"/>
                </a:solidFill>
                <a:ea typeface="ＭＳ Ｐゴシック" pitchFamily="48" charset="-128"/>
              </a:rPr>
              <a:t>, ESA, EUMETSAT</a:t>
            </a:r>
            <a:r>
              <a:rPr lang="en-US" dirty="0" smtClean="0">
                <a:solidFill>
                  <a:schemeClr val="bg1"/>
                </a:solidFill>
                <a:ea typeface="ＭＳ Ｐゴシック" pitchFamily="48" charset="-128"/>
              </a:rPr>
              <a:t>, INPE, JAXA</a:t>
            </a:r>
            <a:r>
              <a:rPr lang="en-US" dirty="0" smtClean="0">
                <a:solidFill>
                  <a:schemeClr val="bg1"/>
                </a:solidFill>
              </a:rPr>
              <a:t>, </a:t>
            </a:r>
            <a:r>
              <a:rPr lang="en-US" dirty="0">
                <a:solidFill>
                  <a:schemeClr val="bg1"/>
                </a:solidFill>
              </a:rPr>
              <a:t>NASA, NOAA,</a:t>
            </a:r>
            <a:r>
              <a:rPr lang="en-US" dirty="0">
                <a:solidFill>
                  <a:schemeClr val="bg1"/>
                </a:solidFill>
                <a:ea typeface="ＭＳ Ｐゴシック" pitchFamily="48" charset="-128"/>
              </a:rPr>
              <a:t> ROSHYDROMET, WMO, WCRP-</a:t>
            </a:r>
            <a:r>
              <a:rPr lang="en-US" dirty="0" err="1">
                <a:solidFill>
                  <a:schemeClr val="bg1"/>
                </a:solidFill>
                <a:ea typeface="ＭＳ Ｐゴシック" pitchFamily="48" charset="-128"/>
              </a:rPr>
              <a:t>CLiC</a:t>
            </a:r>
            <a:endParaRPr lang="en-US" dirty="0">
              <a:solidFill>
                <a:schemeClr val="bg1"/>
              </a:solidFill>
              <a:ea typeface="ＭＳ Ｐゴシック" pitchFamily="48" charset="-128"/>
            </a:endParaRPr>
          </a:p>
        </p:txBody>
      </p:sp>
      <p:sp>
        <p:nvSpPr>
          <p:cNvPr id="2054" name="TextBox 5"/>
          <p:cNvSpPr txBox="1">
            <a:spLocks noChangeArrowheads="1"/>
          </p:cNvSpPr>
          <p:nvPr/>
        </p:nvSpPr>
        <p:spPr bwMode="auto">
          <a:xfrm>
            <a:off x="406400" y="5122863"/>
            <a:ext cx="1254125" cy="307975"/>
          </a:xfrm>
          <a:prstGeom prst="rect">
            <a:avLst/>
          </a:prstGeom>
          <a:noFill/>
          <a:ln w="9525">
            <a:noFill/>
            <a:miter lim="800000"/>
            <a:headEnd/>
            <a:tailEnd/>
          </a:ln>
        </p:spPr>
        <p:txBody>
          <a:bodyPr wrap="none">
            <a:spAutoFit/>
          </a:bodyPr>
          <a:lstStyle/>
          <a:p>
            <a:r>
              <a:rPr lang="en-US" sz="1400">
                <a:solidFill>
                  <a:schemeClr val="bg1"/>
                </a:solidFill>
              </a:rPr>
              <a:t>NASA ICEsat</a:t>
            </a:r>
          </a:p>
        </p:txBody>
      </p:sp>
      <p:pic>
        <p:nvPicPr>
          <p:cNvPr id="7" name="Picture 13" descr="IPY_2col_logo"/>
          <p:cNvPicPr>
            <a:picLocks noChangeAspect="1" noChangeArrowheads="1"/>
          </p:cNvPicPr>
          <p:nvPr/>
        </p:nvPicPr>
        <p:blipFill>
          <a:blip r:embed="rId4" cstate="print"/>
          <a:srcRect/>
          <a:stretch>
            <a:fillRect/>
          </a:stretch>
        </p:blipFill>
        <p:spPr bwMode="auto">
          <a:xfrm>
            <a:off x="0" y="6010275"/>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ctrTitle"/>
          </p:nvPr>
        </p:nvSpPr>
        <p:spPr/>
        <p:txBody>
          <a:bodyPr/>
          <a:lstStyle/>
          <a:p>
            <a:r>
              <a:rPr lang="en-GB"/>
              <a:t>Ice Sheets</a:t>
            </a:r>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230016"/>
            <a:ext cx="4086625" cy="4086625"/>
          </a:xfrm>
          <a:prstGeom prst="rect">
            <a:avLst/>
          </a:prstGeom>
          <a:noFill/>
          <a:ln w="9525">
            <a:noFill/>
            <a:miter lim="800000"/>
            <a:headEnd/>
            <a:tailEnd/>
          </a:ln>
        </p:spPr>
      </p:pic>
      <p:sp>
        <p:nvSpPr>
          <p:cNvPr id="2" name="Title 1"/>
          <p:cNvSpPr>
            <a:spLocks noGrp="1"/>
          </p:cNvSpPr>
          <p:nvPr>
            <p:ph type="title"/>
          </p:nvPr>
        </p:nvSpPr>
        <p:spPr>
          <a:xfrm>
            <a:off x="457200" y="274638"/>
            <a:ext cx="7557796" cy="1143000"/>
          </a:xfrm>
        </p:spPr>
        <p:txBody>
          <a:bodyPr>
            <a:normAutofit fontScale="90000"/>
          </a:bodyPr>
          <a:lstStyle/>
          <a:p>
            <a:r>
              <a:rPr lang="en-US" dirty="0" err="1" smtClean="0"/>
              <a:t>Multisensor</a:t>
            </a:r>
            <a:r>
              <a:rPr lang="en-US" dirty="0" smtClean="0"/>
              <a:t> data provide new views of the polar ice sheets</a:t>
            </a:r>
            <a:endParaRPr lang="en-US" dirty="0"/>
          </a:p>
        </p:txBody>
      </p:sp>
      <p:sp>
        <p:nvSpPr>
          <p:cNvPr id="3" name="Content Placeholder 2"/>
          <p:cNvSpPr>
            <a:spLocks noGrp="1"/>
          </p:cNvSpPr>
          <p:nvPr>
            <p:ph idx="1"/>
          </p:nvPr>
        </p:nvSpPr>
        <p:spPr>
          <a:xfrm>
            <a:off x="0" y="1455576"/>
            <a:ext cx="1567543" cy="737118"/>
          </a:xfrm>
        </p:spPr>
        <p:txBody>
          <a:bodyPr>
            <a:normAutofit/>
          </a:bodyPr>
          <a:lstStyle/>
          <a:p>
            <a:pPr marL="0">
              <a:buNone/>
            </a:pPr>
            <a:r>
              <a:rPr lang="en-US" sz="900" b="1" dirty="0"/>
              <a:t>RADARSAT 2 </a:t>
            </a:r>
            <a:r>
              <a:rPr lang="en-US" sz="900" b="1" dirty="0" smtClean="0"/>
              <a:t>Multi-</a:t>
            </a:r>
            <a:r>
              <a:rPr lang="en-US" sz="900" b="1" dirty="0" err="1" smtClean="0"/>
              <a:t>pol</a:t>
            </a:r>
            <a:r>
              <a:rPr lang="en-US" sz="900" b="1" dirty="0" smtClean="0"/>
              <a:t> color composite of Antarctic outlet glaciers</a:t>
            </a:r>
            <a:endParaRPr lang="en-US" sz="900" b="1" dirty="0"/>
          </a:p>
          <a:p>
            <a:pPr marL="0">
              <a:buNone/>
            </a:pPr>
            <a:r>
              <a:rPr lang="en-US" sz="900" b="1" dirty="0"/>
              <a:t>HH, HV, HH-HV</a:t>
            </a:r>
            <a:endParaRPr lang="en-US" dirty="0"/>
          </a:p>
        </p:txBody>
      </p:sp>
      <p:pic>
        <p:nvPicPr>
          <p:cNvPr id="5"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367218" y="6457168"/>
            <a:ext cx="2547979" cy="400832"/>
          </a:xfrm>
          <a:prstGeom prst="rect">
            <a:avLst/>
          </a:prstGeom>
          <a:noFill/>
          <a:ln w="9525">
            <a:noFill/>
            <a:miter lim="800000"/>
            <a:headEnd/>
            <a:tailEnd/>
          </a:ln>
        </p:spPr>
      </p:pic>
      <p:sp>
        <p:nvSpPr>
          <p:cNvPr id="9" name="TextBox 8"/>
          <p:cNvSpPr txBox="1"/>
          <p:nvPr/>
        </p:nvSpPr>
        <p:spPr>
          <a:xfrm>
            <a:off x="5645019" y="1791478"/>
            <a:ext cx="3221257" cy="461665"/>
          </a:xfrm>
          <a:prstGeom prst="rect">
            <a:avLst/>
          </a:prstGeom>
          <a:noFill/>
        </p:spPr>
        <p:txBody>
          <a:bodyPr wrap="square" rtlCol="0">
            <a:spAutoFit/>
          </a:bodyPr>
          <a:lstStyle/>
          <a:p>
            <a:r>
              <a:rPr lang="en-US" sz="1200" dirty="0" smtClean="0"/>
              <a:t>SPOT stereo digital elevation model from CNES SPIRIT project. </a:t>
            </a:r>
            <a:r>
              <a:rPr lang="en-US" sz="1200" dirty="0" err="1"/>
              <a:t>Hoffsjökull</a:t>
            </a:r>
            <a:r>
              <a:rPr lang="en-US" sz="1200" dirty="0"/>
              <a:t> Ice Cap, Iceland </a:t>
            </a:r>
          </a:p>
        </p:txBody>
      </p:sp>
      <p:pic>
        <p:nvPicPr>
          <p:cNvPr id="3076" name="Picture 1" descr="3Dview_Hofsjokull_SPIRIT_black"/>
          <p:cNvPicPr>
            <a:picLocks noChangeAspect="1" noChangeArrowheads="1"/>
          </p:cNvPicPr>
          <p:nvPr/>
        </p:nvPicPr>
        <p:blipFill>
          <a:blip r:embed="rId5" cstate="print"/>
          <a:srcRect/>
          <a:stretch>
            <a:fillRect/>
          </a:stretch>
        </p:blipFill>
        <p:spPr bwMode="auto">
          <a:xfrm>
            <a:off x="4339479" y="2258010"/>
            <a:ext cx="4804521" cy="2995126"/>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rot="5400000">
            <a:off x="8134332" y="4784645"/>
            <a:ext cx="554429" cy="146490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p:cNvSpPr>
            <a:spLocks noGrp="1" noChangeArrowheads="1"/>
          </p:cNvSpPr>
          <p:nvPr>
            <p:ph type="title"/>
          </p:nvPr>
        </p:nvSpPr>
        <p:spPr>
          <a:xfrm>
            <a:off x="457200" y="125413"/>
            <a:ext cx="8229600" cy="1143000"/>
          </a:xfrm>
        </p:spPr>
        <p:txBody>
          <a:bodyPr/>
          <a:lstStyle/>
          <a:p>
            <a:r>
              <a:rPr lang="en-GB" sz="3200"/>
              <a:t>Greenland ice-sheet dynamics &amp; change</a:t>
            </a:r>
          </a:p>
        </p:txBody>
      </p:sp>
      <p:pic>
        <p:nvPicPr>
          <p:cNvPr id="139271" name="Picture 7"/>
          <p:cNvPicPr>
            <a:picLocks noChangeAspect="1" noChangeArrowheads="1"/>
          </p:cNvPicPr>
          <p:nvPr/>
        </p:nvPicPr>
        <p:blipFill>
          <a:blip r:embed="rId2" cstate="print"/>
          <a:srcRect/>
          <a:stretch>
            <a:fillRect/>
          </a:stretch>
        </p:blipFill>
        <p:spPr bwMode="auto">
          <a:xfrm>
            <a:off x="215900" y="1484313"/>
            <a:ext cx="2916238" cy="2060575"/>
          </a:xfrm>
          <a:prstGeom prst="rect">
            <a:avLst/>
          </a:prstGeom>
          <a:noFill/>
          <a:ln w="9525">
            <a:solidFill>
              <a:srgbClr val="FF0000"/>
            </a:solidFill>
            <a:miter lim="800000"/>
            <a:headEnd/>
            <a:tailEnd/>
          </a:ln>
          <a:effectLst/>
        </p:spPr>
      </p:pic>
      <p:pic>
        <p:nvPicPr>
          <p:cNvPr id="139272" name="Picture 8" descr="mergedvel - Jakobhsavn - Jezek"/>
          <p:cNvPicPr>
            <a:picLocks noChangeAspect="1" noChangeArrowheads="1"/>
          </p:cNvPicPr>
          <p:nvPr/>
        </p:nvPicPr>
        <p:blipFill>
          <a:blip r:embed="rId3" cstate="print"/>
          <a:srcRect l="6801" t="6442" r="6442" b="6442"/>
          <a:stretch>
            <a:fillRect/>
          </a:stretch>
        </p:blipFill>
        <p:spPr bwMode="auto">
          <a:xfrm>
            <a:off x="217488" y="3587750"/>
            <a:ext cx="2925762" cy="2667000"/>
          </a:xfrm>
          <a:prstGeom prst="rect">
            <a:avLst/>
          </a:prstGeom>
          <a:noFill/>
          <a:ln w="9525">
            <a:solidFill>
              <a:srgbClr val="00FF00"/>
            </a:solidFill>
            <a:miter lim="800000"/>
            <a:headEnd/>
            <a:tailEnd/>
          </a:ln>
        </p:spPr>
      </p:pic>
      <p:sp>
        <p:nvSpPr>
          <p:cNvPr id="139275" name="Text Box 11"/>
          <p:cNvSpPr txBox="1">
            <a:spLocks noChangeArrowheads="1"/>
          </p:cNvSpPr>
          <p:nvPr/>
        </p:nvSpPr>
        <p:spPr bwMode="auto">
          <a:xfrm>
            <a:off x="7524750" y="5011738"/>
            <a:ext cx="1944688" cy="244475"/>
          </a:xfrm>
          <a:prstGeom prst="rect">
            <a:avLst/>
          </a:prstGeom>
          <a:noFill/>
          <a:ln w="9525">
            <a:noFill/>
            <a:miter lim="800000"/>
            <a:headEnd/>
            <a:tailEnd/>
          </a:ln>
          <a:effectLst/>
        </p:spPr>
        <p:txBody>
          <a:bodyPr lIns="90000" tIns="46800" rIns="90000" bIns="46800">
            <a:spAutoFit/>
          </a:bodyPr>
          <a:lstStyle/>
          <a:p>
            <a:pPr algn="l">
              <a:spcBef>
                <a:spcPct val="50000"/>
              </a:spcBef>
            </a:pPr>
            <a:r>
              <a:rPr lang="en-GB" sz="1000">
                <a:latin typeface="Arial Rounded MT Bold" pitchFamily="34" charset="0"/>
              </a:rPr>
              <a:t>Courtesy Joughin et al</a:t>
            </a:r>
          </a:p>
        </p:txBody>
      </p:sp>
      <p:sp>
        <p:nvSpPr>
          <p:cNvPr id="139277" name="Text Box 13"/>
          <p:cNvSpPr txBox="1">
            <a:spLocks noChangeArrowheads="1"/>
          </p:cNvSpPr>
          <p:nvPr/>
        </p:nvSpPr>
        <p:spPr bwMode="auto">
          <a:xfrm>
            <a:off x="1042988" y="6237288"/>
            <a:ext cx="1944687" cy="244475"/>
          </a:xfrm>
          <a:prstGeom prst="rect">
            <a:avLst/>
          </a:prstGeom>
          <a:noFill/>
          <a:ln w="9525">
            <a:noFill/>
            <a:miter lim="800000"/>
            <a:headEnd/>
            <a:tailEnd/>
          </a:ln>
          <a:effectLst/>
        </p:spPr>
        <p:txBody>
          <a:bodyPr lIns="90000" tIns="46800" rIns="90000" bIns="46800">
            <a:spAutoFit/>
          </a:bodyPr>
          <a:lstStyle/>
          <a:p>
            <a:pPr algn="l">
              <a:spcBef>
                <a:spcPct val="50000"/>
              </a:spcBef>
            </a:pPr>
            <a:r>
              <a:rPr lang="en-GB" sz="1000">
                <a:latin typeface="Arial Rounded MT Bold" pitchFamily="34" charset="0"/>
              </a:rPr>
              <a:t>Courtesy Jezek et al</a:t>
            </a:r>
          </a:p>
        </p:txBody>
      </p:sp>
      <p:grpSp>
        <p:nvGrpSpPr>
          <p:cNvPr id="2" name="Group 16"/>
          <p:cNvGrpSpPr>
            <a:grpSpLocks/>
          </p:cNvGrpSpPr>
          <p:nvPr/>
        </p:nvGrpSpPr>
        <p:grpSpPr bwMode="auto">
          <a:xfrm>
            <a:off x="3200400" y="5867401"/>
            <a:ext cx="3087688" cy="777875"/>
            <a:chOff x="2016" y="3696"/>
            <a:chExt cx="1945" cy="490"/>
          </a:xfrm>
        </p:grpSpPr>
        <p:sp>
          <p:nvSpPr>
            <p:cNvPr id="139276" name="Text Box 12"/>
            <p:cNvSpPr txBox="1">
              <a:spLocks noChangeArrowheads="1"/>
            </p:cNvSpPr>
            <p:nvPr/>
          </p:nvSpPr>
          <p:spPr bwMode="auto">
            <a:xfrm>
              <a:off x="2736" y="4032"/>
              <a:ext cx="1225" cy="154"/>
            </a:xfrm>
            <a:prstGeom prst="rect">
              <a:avLst/>
            </a:prstGeom>
            <a:noFill/>
            <a:ln w="9525">
              <a:noFill/>
              <a:miter lim="800000"/>
              <a:headEnd/>
              <a:tailEnd/>
            </a:ln>
            <a:effectLst/>
          </p:spPr>
          <p:txBody>
            <a:bodyPr lIns="90000" tIns="46800" rIns="90000" bIns="46800">
              <a:spAutoFit/>
            </a:bodyPr>
            <a:lstStyle/>
            <a:p>
              <a:pPr algn="l">
                <a:spcBef>
                  <a:spcPct val="50000"/>
                </a:spcBef>
              </a:pPr>
              <a:r>
                <a:rPr lang="en-GB" sz="1000">
                  <a:latin typeface="Arial Rounded MT Bold" pitchFamily="34" charset="0"/>
                </a:rPr>
                <a:t>Courtesy Johannessen et al</a:t>
              </a:r>
            </a:p>
          </p:txBody>
        </p:sp>
        <p:sp>
          <p:nvSpPr>
            <p:cNvPr id="139278" name="Text Box 14"/>
            <p:cNvSpPr txBox="1">
              <a:spLocks noChangeArrowheads="1"/>
            </p:cNvSpPr>
            <p:nvPr/>
          </p:nvSpPr>
          <p:spPr bwMode="auto">
            <a:xfrm>
              <a:off x="2016" y="3696"/>
              <a:ext cx="1920" cy="192"/>
            </a:xfrm>
            <a:prstGeom prst="rect">
              <a:avLst/>
            </a:prstGeom>
            <a:noFill/>
            <a:ln w="9525" algn="ctr">
              <a:noFill/>
              <a:miter lim="800000"/>
              <a:headEnd/>
              <a:tailEnd/>
            </a:ln>
            <a:effectLst/>
          </p:spPr>
          <p:txBody>
            <a:bodyPr>
              <a:spAutoFit/>
            </a:bodyPr>
            <a:lstStyle/>
            <a:p>
              <a:pPr>
                <a:spcBef>
                  <a:spcPct val="50000"/>
                </a:spcBef>
              </a:pPr>
              <a:r>
                <a:rPr lang="en-GB">
                  <a:solidFill>
                    <a:srgbClr val="000000"/>
                  </a:solidFill>
                </a:rPr>
                <a:t>Altimeter Topographic Change (cm)</a:t>
              </a:r>
            </a:p>
          </p:txBody>
        </p:sp>
      </p:grpSp>
      <p:pic>
        <p:nvPicPr>
          <p:cNvPr id="17"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6596021" y="6327817"/>
            <a:ext cx="2547979" cy="400832"/>
          </a:xfrm>
          <a:prstGeom prst="rect">
            <a:avLst/>
          </a:prstGeom>
          <a:noFill/>
          <a:ln w="9525">
            <a:noFill/>
            <a:miter lim="800000"/>
            <a:headEnd/>
            <a:tailEnd/>
          </a:ln>
        </p:spPr>
      </p:pic>
      <p:pic>
        <p:nvPicPr>
          <p:cNvPr id="19" name="Picture 3"/>
          <p:cNvPicPr>
            <a:picLocks noChangeAspect="1" noChangeArrowheads="1"/>
          </p:cNvPicPr>
          <p:nvPr/>
        </p:nvPicPr>
        <p:blipFill>
          <a:blip r:embed="rId6" cstate="print"/>
          <a:srcRect/>
          <a:stretch>
            <a:fillRect/>
          </a:stretch>
        </p:blipFill>
        <p:spPr bwMode="auto">
          <a:xfrm>
            <a:off x="0" y="6354305"/>
            <a:ext cx="713716" cy="503695"/>
          </a:xfrm>
          <a:prstGeom prst="rect">
            <a:avLst/>
          </a:prstGeom>
          <a:noFill/>
          <a:ln w="9525">
            <a:noFill/>
            <a:miter lim="800000"/>
            <a:headEnd/>
            <a:tailEnd/>
          </a:ln>
        </p:spPr>
      </p:pic>
      <p:pic>
        <p:nvPicPr>
          <p:cNvPr id="22530" name="Picture 2"/>
          <p:cNvPicPr>
            <a:picLocks noChangeAspect="1" noChangeArrowheads="1"/>
          </p:cNvPicPr>
          <p:nvPr/>
        </p:nvPicPr>
        <p:blipFill>
          <a:blip r:embed="rId7" cstate="print"/>
          <a:srcRect/>
          <a:stretch>
            <a:fillRect/>
          </a:stretch>
        </p:blipFill>
        <p:spPr bwMode="auto">
          <a:xfrm>
            <a:off x="3357321" y="1241721"/>
            <a:ext cx="2971800" cy="5133975"/>
          </a:xfrm>
          <a:prstGeom prst="rect">
            <a:avLst/>
          </a:prstGeom>
          <a:noFill/>
          <a:ln w="9525">
            <a:noFill/>
            <a:miter lim="800000"/>
            <a:headEnd/>
            <a:tailEnd/>
          </a:ln>
        </p:spPr>
      </p:pic>
      <p:pic>
        <p:nvPicPr>
          <p:cNvPr id="24" name="Content Placeholder 23" descr="ves.JPG"/>
          <p:cNvPicPr>
            <a:picLocks noGrp="1" noChangeAspect="1"/>
          </p:cNvPicPr>
          <p:nvPr>
            <p:ph sz="half" idx="2"/>
          </p:nvPr>
        </p:nvPicPr>
        <p:blipFill>
          <a:blip r:embed="rId8" cstate="print"/>
          <a:srcRect r="69739" b="42229"/>
          <a:stretch>
            <a:fillRect/>
          </a:stretch>
        </p:blipFill>
        <p:spPr>
          <a:xfrm>
            <a:off x="6577739" y="1362352"/>
            <a:ext cx="2295041" cy="33917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r>
              <a:rPr lang="en-GB"/>
              <a:t>Greenland ice-streams</a:t>
            </a:r>
          </a:p>
        </p:txBody>
      </p:sp>
      <p:pic>
        <p:nvPicPr>
          <p:cNvPr id="138243" name="Picture 3"/>
          <p:cNvPicPr preferRelativeResize="0">
            <a:picLocks noChangeArrowheads="1"/>
          </p:cNvPicPr>
          <p:nvPr/>
        </p:nvPicPr>
        <p:blipFill>
          <a:blip r:embed="rId2" cstate="print"/>
          <a:srcRect/>
          <a:stretch>
            <a:fillRect/>
          </a:stretch>
        </p:blipFill>
        <p:spPr bwMode="auto">
          <a:xfrm>
            <a:off x="609600" y="990600"/>
            <a:ext cx="8077200" cy="5562600"/>
          </a:xfrm>
          <a:prstGeom prst="rect">
            <a:avLst/>
          </a:prstGeom>
          <a:noFill/>
          <a:ln w="9525" algn="ctr">
            <a:noFill/>
            <a:miter lim="800000"/>
            <a:headEnd/>
            <a:tailEnd/>
          </a:ln>
          <a:effectLst/>
        </p:spPr>
      </p:pic>
      <p:sp>
        <p:nvSpPr>
          <p:cNvPr id="138244" name="Text Box 4"/>
          <p:cNvSpPr txBox="1">
            <a:spLocks noChangeArrowheads="1"/>
          </p:cNvSpPr>
          <p:nvPr/>
        </p:nvSpPr>
        <p:spPr bwMode="auto">
          <a:xfrm>
            <a:off x="4724399" y="1066800"/>
            <a:ext cx="873967" cy="369332"/>
          </a:xfrm>
          <a:prstGeom prst="rect">
            <a:avLst/>
          </a:prstGeom>
          <a:noFill/>
          <a:ln w="9525" algn="ctr">
            <a:noFill/>
            <a:miter lim="800000"/>
            <a:headEnd/>
            <a:tailEnd/>
          </a:ln>
          <a:effectLst/>
        </p:spPr>
        <p:txBody>
          <a:bodyPr wrap="square">
            <a:spAutoFit/>
          </a:bodyPr>
          <a:lstStyle/>
          <a:p>
            <a:pPr>
              <a:spcBef>
                <a:spcPct val="50000"/>
              </a:spcBef>
            </a:pPr>
            <a:r>
              <a:rPr lang="en-GB" b="1" dirty="0" smtClean="0">
                <a:solidFill>
                  <a:srgbClr val="000000"/>
                </a:solidFill>
              </a:rPr>
              <a:t>JAXA</a:t>
            </a:r>
            <a:endParaRPr lang="en-GB" b="1" dirty="0">
              <a:solidFill>
                <a:srgbClr val="000000"/>
              </a:solidFill>
            </a:endParaRPr>
          </a:p>
        </p:txBody>
      </p:sp>
      <p:sp>
        <p:nvSpPr>
          <p:cNvPr id="138245" name="Text Box 5"/>
          <p:cNvSpPr txBox="1">
            <a:spLocks noChangeArrowheads="1"/>
          </p:cNvSpPr>
          <p:nvPr/>
        </p:nvSpPr>
        <p:spPr bwMode="auto">
          <a:xfrm>
            <a:off x="4724400" y="3352800"/>
            <a:ext cx="939282" cy="369332"/>
          </a:xfrm>
          <a:prstGeom prst="rect">
            <a:avLst/>
          </a:prstGeom>
          <a:noFill/>
          <a:ln w="9525" algn="ctr">
            <a:noFill/>
            <a:miter lim="800000"/>
            <a:headEnd/>
            <a:tailEnd/>
          </a:ln>
          <a:effectLst/>
        </p:spPr>
        <p:txBody>
          <a:bodyPr wrap="square">
            <a:spAutoFit/>
          </a:bodyPr>
          <a:lstStyle/>
          <a:p>
            <a:pPr>
              <a:spcBef>
                <a:spcPct val="50000"/>
              </a:spcBef>
            </a:pPr>
            <a:r>
              <a:rPr lang="en-GB" b="1" dirty="0">
                <a:solidFill>
                  <a:srgbClr val="000000"/>
                </a:solidFill>
              </a:rPr>
              <a:t>JAXA</a:t>
            </a:r>
          </a:p>
        </p:txBody>
      </p:sp>
      <p:sp>
        <p:nvSpPr>
          <p:cNvPr id="138246" name="Text Box 6"/>
          <p:cNvSpPr txBox="1">
            <a:spLocks noChangeArrowheads="1"/>
          </p:cNvSpPr>
          <p:nvPr/>
        </p:nvSpPr>
        <p:spPr bwMode="auto">
          <a:xfrm>
            <a:off x="5715000" y="3962400"/>
            <a:ext cx="762000" cy="304800"/>
          </a:xfrm>
          <a:prstGeom prst="rect">
            <a:avLst/>
          </a:prstGeom>
          <a:noFill/>
          <a:ln w="9525" algn="ctr">
            <a:noFill/>
            <a:miter lim="800000"/>
            <a:headEnd/>
            <a:tailEnd/>
          </a:ln>
          <a:effectLst/>
        </p:spPr>
        <p:txBody>
          <a:bodyPr>
            <a:spAutoFit/>
          </a:bodyPr>
          <a:lstStyle/>
          <a:p>
            <a:pPr>
              <a:spcBef>
                <a:spcPct val="50000"/>
              </a:spcBef>
            </a:pPr>
            <a:r>
              <a:rPr lang="en-GB" b="1">
                <a:solidFill>
                  <a:srgbClr val="000000"/>
                </a:solidFill>
              </a:rPr>
              <a:t>DLR</a:t>
            </a:r>
          </a:p>
        </p:txBody>
      </p:sp>
      <p:sp>
        <p:nvSpPr>
          <p:cNvPr id="138247" name="Text Box 7"/>
          <p:cNvSpPr txBox="1">
            <a:spLocks noChangeArrowheads="1"/>
          </p:cNvSpPr>
          <p:nvPr/>
        </p:nvSpPr>
        <p:spPr bwMode="auto">
          <a:xfrm>
            <a:off x="3587621" y="4302321"/>
            <a:ext cx="762000" cy="336550"/>
          </a:xfrm>
          <a:prstGeom prst="rect">
            <a:avLst/>
          </a:prstGeom>
          <a:noFill/>
          <a:ln w="9525" algn="ctr">
            <a:noFill/>
            <a:miter lim="800000"/>
            <a:headEnd/>
            <a:tailEnd/>
          </a:ln>
          <a:effectLst/>
        </p:spPr>
        <p:txBody>
          <a:bodyPr>
            <a:spAutoFit/>
          </a:bodyPr>
          <a:lstStyle/>
          <a:p>
            <a:pPr>
              <a:spcBef>
                <a:spcPct val="50000"/>
              </a:spcBef>
            </a:pPr>
            <a:r>
              <a:rPr lang="en-GB" sz="1600" dirty="0">
                <a:solidFill>
                  <a:srgbClr val="000000"/>
                </a:solidFill>
              </a:rPr>
              <a:t>-X</a:t>
            </a:r>
          </a:p>
        </p:txBody>
      </p:sp>
      <p:sp>
        <p:nvSpPr>
          <p:cNvPr id="138248" name="Text Box 8"/>
          <p:cNvSpPr txBox="1">
            <a:spLocks noChangeArrowheads="1"/>
          </p:cNvSpPr>
          <p:nvPr/>
        </p:nvSpPr>
        <p:spPr bwMode="auto">
          <a:xfrm>
            <a:off x="4876800" y="6019800"/>
            <a:ext cx="762000" cy="304800"/>
          </a:xfrm>
          <a:prstGeom prst="rect">
            <a:avLst/>
          </a:prstGeom>
          <a:noFill/>
          <a:ln w="9525" algn="ctr">
            <a:noFill/>
            <a:miter lim="800000"/>
            <a:headEnd/>
            <a:tailEnd/>
          </a:ln>
          <a:effectLst/>
        </p:spPr>
        <p:txBody>
          <a:bodyPr>
            <a:spAutoFit/>
          </a:bodyPr>
          <a:lstStyle/>
          <a:p>
            <a:pPr>
              <a:spcBef>
                <a:spcPct val="50000"/>
              </a:spcBef>
            </a:pPr>
            <a:r>
              <a:rPr lang="en-GB" b="1">
                <a:solidFill>
                  <a:srgbClr val="000000"/>
                </a:solidFill>
              </a:rPr>
              <a:t>ESA</a:t>
            </a:r>
          </a:p>
        </p:txBody>
      </p:sp>
      <p:sp>
        <p:nvSpPr>
          <p:cNvPr id="138249" name="Text Box 9"/>
          <p:cNvSpPr txBox="1">
            <a:spLocks noChangeArrowheads="1"/>
          </p:cNvSpPr>
          <p:nvPr/>
        </p:nvSpPr>
        <p:spPr bwMode="auto">
          <a:xfrm>
            <a:off x="7086600" y="1997075"/>
            <a:ext cx="1143000" cy="517525"/>
          </a:xfrm>
          <a:prstGeom prst="rect">
            <a:avLst/>
          </a:prstGeom>
          <a:solidFill>
            <a:srgbClr val="99FF99">
              <a:alpha val="32001"/>
            </a:srgbClr>
          </a:solidFill>
          <a:ln w="9525" algn="ctr">
            <a:noFill/>
            <a:miter lim="800000"/>
            <a:headEnd/>
            <a:tailEnd/>
          </a:ln>
          <a:effectLst/>
        </p:spPr>
        <p:txBody>
          <a:bodyPr>
            <a:spAutoFit/>
          </a:bodyPr>
          <a:lstStyle/>
          <a:p>
            <a:pPr>
              <a:spcBef>
                <a:spcPct val="50000"/>
              </a:spcBef>
            </a:pPr>
            <a:r>
              <a:rPr lang="en-GB">
                <a:solidFill>
                  <a:schemeClr val="accent2"/>
                </a:solidFill>
              </a:rPr>
              <a:t>JakobshavnIsbrae</a:t>
            </a:r>
          </a:p>
        </p:txBody>
      </p:sp>
      <p:sp>
        <p:nvSpPr>
          <p:cNvPr id="138250" name="Line 10"/>
          <p:cNvSpPr>
            <a:spLocks noChangeShapeType="1"/>
          </p:cNvSpPr>
          <p:nvPr/>
        </p:nvSpPr>
        <p:spPr bwMode="auto">
          <a:xfrm flipH="1">
            <a:off x="7162800" y="2514600"/>
            <a:ext cx="304800" cy="228600"/>
          </a:xfrm>
          <a:prstGeom prst="line">
            <a:avLst/>
          </a:prstGeom>
          <a:noFill/>
          <a:ln w="38100">
            <a:solidFill>
              <a:srgbClr val="00FF00"/>
            </a:solidFill>
            <a:round/>
            <a:headEnd/>
            <a:tailEnd type="triangle" w="med" len="med"/>
          </a:ln>
          <a:effectLst/>
        </p:spPr>
        <p:txBody>
          <a:bodyPr>
            <a:spAutoFit/>
          </a:bodyPr>
          <a:lstStyle/>
          <a:p>
            <a:endParaRPr lang="en-US"/>
          </a:p>
        </p:txBody>
      </p:sp>
      <p:pic>
        <p:nvPicPr>
          <p:cNvPr id="138251" name="Picture 11" descr="Jakobshavn_Isbr%C3%A6_2001-2004"/>
          <p:cNvPicPr>
            <a:picLocks noChangeAspect="1" noChangeArrowheads="1"/>
          </p:cNvPicPr>
          <p:nvPr/>
        </p:nvPicPr>
        <p:blipFill>
          <a:blip r:embed="rId3" cstate="print"/>
          <a:srcRect/>
          <a:stretch>
            <a:fillRect/>
          </a:stretch>
        </p:blipFill>
        <p:spPr bwMode="auto">
          <a:xfrm>
            <a:off x="6324600" y="4648200"/>
            <a:ext cx="2328863" cy="1747838"/>
          </a:xfrm>
          <a:prstGeom prst="rect">
            <a:avLst/>
          </a:prstGeom>
          <a:noFill/>
          <a:ln w="9525">
            <a:noFill/>
            <a:miter lim="800000"/>
            <a:headEnd/>
            <a:tailEnd/>
          </a:ln>
        </p:spPr>
      </p:pic>
      <p:sp>
        <p:nvSpPr>
          <p:cNvPr id="138252" name="Oval 12"/>
          <p:cNvSpPr>
            <a:spLocks noChangeArrowheads="1"/>
          </p:cNvSpPr>
          <p:nvPr/>
        </p:nvSpPr>
        <p:spPr bwMode="auto">
          <a:xfrm>
            <a:off x="4267200" y="1219200"/>
            <a:ext cx="304800" cy="609600"/>
          </a:xfrm>
          <a:prstGeom prst="ellipse">
            <a:avLst/>
          </a:prstGeom>
          <a:noFill/>
          <a:ln w="28575" algn="ctr">
            <a:solidFill>
              <a:srgbClr val="FF0000"/>
            </a:solidFill>
            <a:round/>
            <a:headEnd/>
            <a:tailEnd/>
          </a:ln>
          <a:effectLst/>
        </p:spPr>
        <p:txBody>
          <a:bodyPr anchor="ctr">
            <a:spAutoFit/>
          </a:bodyPr>
          <a:lstStyle/>
          <a:p>
            <a:endParaRPr lang="en-US"/>
          </a:p>
        </p:txBody>
      </p:sp>
      <p:sp>
        <p:nvSpPr>
          <p:cNvPr id="138253" name="Oval 13"/>
          <p:cNvSpPr>
            <a:spLocks noChangeArrowheads="1"/>
          </p:cNvSpPr>
          <p:nvPr/>
        </p:nvSpPr>
        <p:spPr bwMode="auto">
          <a:xfrm>
            <a:off x="5029200" y="2667000"/>
            <a:ext cx="304800" cy="609600"/>
          </a:xfrm>
          <a:prstGeom prst="ellipse">
            <a:avLst/>
          </a:prstGeom>
          <a:noFill/>
          <a:ln w="28575" algn="ctr">
            <a:solidFill>
              <a:srgbClr val="FF0000"/>
            </a:solidFill>
            <a:round/>
            <a:headEnd/>
            <a:tailEnd/>
          </a:ln>
          <a:effectLst/>
        </p:spPr>
        <p:txBody>
          <a:bodyPr anchor="ctr">
            <a:spAutoFit/>
          </a:bodyPr>
          <a:lstStyle/>
          <a:p>
            <a:endParaRPr lang="en-US"/>
          </a:p>
        </p:txBody>
      </p:sp>
      <p:sp>
        <p:nvSpPr>
          <p:cNvPr id="138254" name="Oval 14"/>
          <p:cNvSpPr>
            <a:spLocks noChangeArrowheads="1"/>
          </p:cNvSpPr>
          <p:nvPr/>
        </p:nvSpPr>
        <p:spPr bwMode="auto">
          <a:xfrm>
            <a:off x="5105400" y="5410200"/>
            <a:ext cx="304800" cy="609600"/>
          </a:xfrm>
          <a:prstGeom prst="ellipse">
            <a:avLst/>
          </a:prstGeom>
          <a:noFill/>
          <a:ln w="28575" algn="ctr">
            <a:solidFill>
              <a:srgbClr val="FF0000"/>
            </a:solidFill>
            <a:round/>
            <a:headEnd/>
            <a:tailEnd/>
          </a:ln>
          <a:effectLst/>
        </p:spPr>
        <p:txBody>
          <a:bodyPr anchor="ctr">
            <a:spAutoFit/>
          </a:bodyPr>
          <a:lstStyle/>
          <a:p>
            <a:endParaRPr lang="en-US"/>
          </a:p>
        </p:txBody>
      </p:sp>
      <p:sp>
        <p:nvSpPr>
          <p:cNvPr id="138255" name="Oval 15"/>
          <p:cNvSpPr>
            <a:spLocks noChangeArrowheads="1"/>
          </p:cNvSpPr>
          <p:nvPr/>
        </p:nvSpPr>
        <p:spPr bwMode="auto">
          <a:xfrm>
            <a:off x="5105400" y="4114800"/>
            <a:ext cx="304800" cy="609600"/>
          </a:xfrm>
          <a:prstGeom prst="ellipse">
            <a:avLst/>
          </a:prstGeom>
          <a:noFill/>
          <a:ln w="28575" algn="ctr">
            <a:solidFill>
              <a:srgbClr val="FF0000"/>
            </a:solidFill>
            <a:round/>
            <a:headEnd/>
            <a:tailEnd/>
          </a:ln>
          <a:effectLst/>
        </p:spPr>
        <p:txBody>
          <a:bodyPr anchor="ctr">
            <a:spAutoFit/>
          </a:bodyPr>
          <a:lstStyle/>
          <a:p>
            <a:endParaRPr lang="en-US"/>
          </a:p>
        </p:txBody>
      </p:sp>
      <p:pic>
        <p:nvPicPr>
          <p:cNvPr id="16"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lum bright="-24000"/>
          </a:blip>
          <a:srcRect/>
          <a:stretch>
            <a:fillRect/>
          </a:stretch>
        </p:blipFill>
        <p:spPr bwMode="auto">
          <a:xfrm>
            <a:off x="663423" y="3755335"/>
            <a:ext cx="1996751" cy="292518"/>
          </a:xfrm>
          <a:prstGeom prst="rect">
            <a:avLst/>
          </a:prstGeom>
          <a:noFill/>
          <a:ln w="9525">
            <a:noFill/>
            <a:miter lim="800000"/>
            <a:headEnd/>
            <a:tailEnd/>
          </a:ln>
        </p:spPr>
      </p:pic>
      <p:pic>
        <p:nvPicPr>
          <p:cNvPr id="18" name="Picture 6"/>
          <p:cNvPicPr>
            <a:picLocks noChangeAspect="1" noChangeArrowheads="1"/>
          </p:cNvPicPr>
          <p:nvPr/>
        </p:nvPicPr>
        <p:blipFill>
          <a:blip r:embed="rId6" cstate="print"/>
          <a:srcRect l="4237" r="73433" b="9676"/>
          <a:stretch>
            <a:fillRect/>
          </a:stretch>
        </p:blipFill>
        <p:spPr bwMode="auto">
          <a:xfrm>
            <a:off x="663592" y="4234083"/>
            <a:ext cx="1699900" cy="508397"/>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5" descr="Screen shot 2010-03-14 at Mar 14, 11.21 37AM.jpg"/>
          <p:cNvPicPr>
            <a:picLocks noChangeAspect="1"/>
          </p:cNvPicPr>
          <p:nvPr/>
        </p:nvPicPr>
        <p:blipFill>
          <a:blip r:embed="rId3" cstate="print"/>
          <a:srcRect/>
          <a:stretch>
            <a:fillRect/>
          </a:stretch>
        </p:blipFill>
        <p:spPr bwMode="auto">
          <a:xfrm>
            <a:off x="38100" y="0"/>
            <a:ext cx="9105900" cy="68580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rot="5400000">
            <a:off x="48067" y="-48068"/>
            <a:ext cx="688609" cy="784744"/>
          </a:xfrm>
          <a:prstGeom prst="rect">
            <a:avLst/>
          </a:prstGeom>
          <a:noFill/>
          <a:ln w="9525">
            <a:noFill/>
            <a:miter lim="800000"/>
            <a:headEnd/>
            <a:tailEnd/>
          </a:ln>
        </p:spPr>
      </p:pic>
      <p:pic>
        <p:nvPicPr>
          <p:cNvPr id="4"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pic>
        <p:nvPicPr>
          <p:cNvPr id="5" name="Picture 2"/>
          <p:cNvPicPr>
            <a:picLocks noChangeAspect="1" noChangeArrowheads="1"/>
          </p:cNvPicPr>
          <p:nvPr/>
        </p:nvPicPr>
        <p:blipFill>
          <a:blip r:embed="rId6" cstate="print">
            <a:lum bright="-24000"/>
          </a:blip>
          <a:srcRect/>
          <a:stretch>
            <a:fillRect/>
          </a:stretch>
        </p:blipFill>
        <p:spPr bwMode="auto">
          <a:xfrm>
            <a:off x="6885992" y="2313993"/>
            <a:ext cx="1996751" cy="292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8" name="Picture 7"/>
          <p:cNvPicPr>
            <a:picLocks noChangeAspect="1" noChangeArrowheads="1"/>
          </p:cNvPicPr>
          <p:nvPr/>
        </p:nvPicPr>
        <p:blipFill>
          <a:blip r:embed="rId2" cstate="print"/>
          <a:srcRect/>
          <a:stretch>
            <a:fillRect/>
          </a:stretch>
        </p:blipFill>
        <p:spPr bwMode="auto">
          <a:xfrm>
            <a:off x="4648200" y="2362200"/>
            <a:ext cx="4267200" cy="3536950"/>
          </a:xfrm>
          <a:prstGeom prst="rect">
            <a:avLst/>
          </a:prstGeom>
          <a:noFill/>
          <a:ln w="12700">
            <a:noFill/>
            <a:miter lim="800000"/>
            <a:headEnd/>
            <a:tailEnd/>
          </a:ln>
        </p:spPr>
      </p:pic>
      <p:sp>
        <p:nvSpPr>
          <p:cNvPr id="141314" name="Rectangle 2"/>
          <p:cNvSpPr>
            <a:spLocks noGrp="1" noChangeArrowheads="1"/>
          </p:cNvSpPr>
          <p:nvPr>
            <p:ph type="title"/>
          </p:nvPr>
        </p:nvSpPr>
        <p:spPr>
          <a:xfrm>
            <a:off x="468313" y="0"/>
            <a:ext cx="8229600" cy="1143000"/>
          </a:xfrm>
        </p:spPr>
        <p:txBody>
          <a:bodyPr/>
          <a:lstStyle/>
          <a:p>
            <a:r>
              <a:rPr lang="en-GB" sz="3600"/>
              <a:t>Ice-sheet change in Antarctica</a:t>
            </a:r>
          </a:p>
        </p:txBody>
      </p:sp>
      <p:pic>
        <p:nvPicPr>
          <p:cNvPr id="141315" name="Picture 3"/>
          <p:cNvPicPr>
            <a:picLocks noGrp="1" noChangeAspect="1" noChangeArrowheads="1"/>
          </p:cNvPicPr>
          <p:nvPr>
            <p:ph sz="half" idx="1"/>
          </p:nvPr>
        </p:nvPicPr>
        <p:blipFill>
          <a:blip r:embed="rId3" cstate="print"/>
          <a:srcRect/>
          <a:stretch>
            <a:fillRect/>
          </a:stretch>
        </p:blipFill>
        <p:spPr>
          <a:xfrm>
            <a:off x="457200" y="1871663"/>
            <a:ext cx="4114800" cy="3983037"/>
          </a:xfrm>
          <a:noFill/>
          <a:ln/>
        </p:spPr>
      </p:pic>
      <p:sp>
        <p:nvSpPr>
          <p:cNvPr id="141316" name="Text Box 4"/>
          <p:cNvSpPr txBox="1">
            <a:spLocks noChangeArrowheads="1"/>
          </p:cNvSpPr>
          <p:nvPr/>
        </p:nvSpPr>
        <p:spPr bwMode="auto">
          <a:xfrm>
            <a:off x="179388" y="6021388"/>
            <a:ext cx="2376487" cy="244475"/>
          </a:xfrm>
          <a:prstGeom prst="rect">
            <a:avLst/>
          </a:prstGeom>
          <a:noFill/>
          <a:ln w="9525">
            <a:noFill/>
            <a:miter lim="800000"/>
            <a:headEnd/>
            <a:tailEnd/>
          </a:ln>
          <a:effectLst/>
        </p:spPr>
        <p:txBody>
          <a:bodyPr>
            <a:spAutoFit/>
          </a:bodyPr>
          <a:lstStyle/>
          <a:p>
            <a:pPr>
              <a:spcBef>
                <a:spcPct val="50000"/>
              </a:spcBef>
            </a:pPr>
            <a:r>
              <a:rPr lang="en-GB" sz="1000" b="1">
                <a:latin typeface="Helvetica"/>
              </a:rPr>
              <a:t>Rate of change of elevation </a:t>
            </a:r>
            <a:r>
              <a:rPr lang="en-GB" sz="1000">
                <a:latin typeface="Helvetica"/>
              </a:rPr>
              <a:t>(mm/yr)</a:t>
            </a:r>
          </a:p>
        </p:txBody>
      </p:sp>
      <p:sp>
        <p:nvSpPr>
          <p:cNvPr id="141317" name="Text Box 5"/>
          <p:cNvSpPr txBox="1">
            <a:spLocks noChangeArrowheads="1"/>
          </p:cNvSpPr>
          <p:nvPr/>
        </p:nvSpPr>
        <p:spPr bwMode="auto">
          <a:xfrm>
            <a:off x="685290" y="5792144"/>
            <a:ext cx="1582737" cy="261610"/>
          </a:xfrm>
          <a:prstGeom prst="rect">
            <a:avLst/>
          </a:prstGeom>
          <a:noFill/>
          <a:ln w="9525">
            <a:noFill/>
            <a:miter lim="800000"/>
            <a:headEnd/>
            <a:tailEnd/>
          </a:ln>
          <a:effectLst/>
        </p:spPr>
        <p:txBody>
          <a:bodyPr>
            <a:spAutoFit/>
          </a:bodyPr>
          <a:lstStyle/>
          <a:p>
            <a:pPr algn="l">
              <a:spcBef>
                <a:spcPct val="50000"/>
              </a:spcBef>
            </a:pPr>
            <a:r>
              <a:rPr lang="en-GB" sz="1050" dirty="0"/>
              <a:t>-150       |     +150</a:t>
            </a:r>
          </a:p>
        </p:txBody>
      </p:sp>
      <p:sp>
        <p:nvSpPr>
          <p:cNvPr id="141320" name="Text Box 8"/>
          <p:cNvSpPr txBox="1">
            <a:spLocks noChangeArrowheads="1"/>
          </p:cNvSpPr>
          <p:nvPr/>
        </p:nvSpPr>
        <p:spPr bwMode="auto">
          <a:xfrm>
            <a:off x="468313" y="1989138"/>
            <a:ext cx="1944687" cy="244475"/>
          </a:xfrm>
          <a:prstGeom prst="rect">
            <a:avLst/>
          </a:prstGeom>
          <a:noFill/>
          <a:ln w="9525">
            <a:noFill/>
            <a:miter lim="800000"/>
            <a:headEnd/>
            <a:tailEnd/>
          </a:ln>
          <a:effectLst/>
        </p:spPr>
        <p:txBody>
          <a:bodyPr lIns="90000" tIns="46800" rIns="90000" bIns="46800">
            <a:spAutoFit/>
          </a:bodyPr>
          <a:lstStyle/>
          <a:p>
            <a:pPr algn="l">
              <a:spcBef>
                <a:spcPct val="50000"/>
              </a:spcBef>
            </a:pPr>
            <a:r>
              <a:rPr lang="en-GB" sz="1000">
                <a:latin typeface="Arial Rounded MT Bold" pitchFamily="34" charset="0"/>
              </a:rPr>
              <a:t>Courtesy Wingham et al</a:t>
            </a:r>
          </a:p>
        </p:txBody>
      </p:sp>
      <p:grpSp>
        <p:nvGrpSpPr>
          <p:cNvPr id="2" name="Group 17"/>
          <p:cNvGrpSpPr>
            <a:grpSpLocks/>
          </p:cNvGrpSpPr>
          <p:nvPr/>
        </p:nvGrpSpPr>
        <p:grpSpPr bwMode="auto">
          <a:xfrm>
            <a:off x="4648200" y="2286000"/>
            <a:ext cx="4267200" cy="3689350"/>
            <a:chOff x="2928" y="1440"/>
            <a:chExt cx="2688" cy="2324"/>
          </a:xfrm>
        </p:grpSpPr>
        <p:pic>
          <p:nvPicPr>
            <p:cNvPr id="141327" name="Picture 76"/>
            <p:cNvPicPr>
              <a:picLocks noChangeAspect="1" noChangeArrowheads="1"/>
            </p:cNvPicPr>
            <p:nvPr/>
          </p:nvPicPr>
          <p:blipFill>
            <a:blip r:embed="rId4" cstate="print"/>
            <a:srcRect l="1407" t="8438" r="1407" b="8438"/>
            <a:stretch>
              <a:fillRect/>
            </a:stretch>
          </p:blipFill>
          <p:spPr bwMode="auto">
            <a:xfrm>
              <a:off x="2928" y="1440"/>
              <a:ext cx="2688" cy="2324"/>
            </a:xfrm>
            <a:prstGeom prst="rect">
              <a:avLst/>
            </a:prstGeom>
            <a:noFill/>
            <a:ln>
              <a:noFill/>
            </a:ln>
            <a:effectLst/>
          </p:spPr>
        </p:pic>
        <p:pic>
          <p:nvPicPr>
            <p:cNvPr id="141319" name="Picture 7"/>
            <p:cNvPicPr>
              <a:picLocks noChangeAspect="1" noChangeArrowheads="1"/>
            </p:cNvPicPr>
            <p:nvPr/>
          </p:nvPicPr>
          <p:blipFill>
            <a:blip r:embed="rId5" cstate="print"/>
            <a:srcRect/>
            <a:stretch>
              <a:fillRect/>
            </a:stretch>
          </p:blipFill>
          <p:spPr bwMode="auto">
            <a:xfrm>
              <a:off x="2976" y="3456"/>
              <a:ext cx="1392" cy="280"/>
            </a:xfrm>
            <a:prstGeom prst="rect">
              <a:avLst/>
            </a:prstGeom>
            <a:noFill/>
            <a:ln w="9525">
              <a:noFill/>
              <a:miter lim="800000"/>
              <a:headEnd/>
              <a:tailEnd/>
            </a:ln>
            <a:effectLst/>
          </p:spPr>
        </p:pic>
        <p:sp>
          <p:nvSpPr>
            <p:cNvPr id="141321" name="Text Box 9"/>
            <p:cNvSpPr txBox="1">
              <a:spLocks noChangeArrowheads="1"/>
            </p:cNvSpPr>
            <p:nvPr/>
          </p:nvSpPr>
          <p:spPr bwMode="auto">
            <a:xfrm>
              <a:off x="2928" y="1488"/>
              <a:ext cx="1225" cy="154"/>
            </a:xfrm>
            <a:prstGeom prst="rect">
              <a:avLst/>
            </a:prstGeom>
            <a:noFill/>
            <a:ln w="9525">
              <a:noFill/>
              <a:miter lim="800000"/>
              <a:headEnd/>
              <a:tailEnd/>
            </a:ln>
            <a:effectLst/>
          </p:spPr>
          <p:txBody>
            <a:bodyPr lIns="90000" tIns="46800" rIns="90000" bIns="46800">
              <a:spAutoFit/>
            </a:bodyPr>
            <a:lstStyle/>
            <a:p>
              <a:pPr algn="l">
                <a:spcBef>
                  <a:spcPct val="50000"/>
                </a:spcBef>
              </a:pPr>
              <a:r>
                <a:rPr lang="en-GB" sz="1000">
                  <a:solidFill>
                    <a:srgbClr val="000000"/>
                  </a:solidFill>
                  <a:latin typeface="Arial Rounded MT Bold" pitchFamily="34" charset="0"/>
                </a:rPr>
                <a:t>Courtesy Rignot et al</a:t>
              </a:r>
            </a:p>
          </p:txBody>
        </p:sp>
      </p:grpSp>
      <p:sp>
        <p:nvSpPr>
          <p:cNvPr id="141322" name="Text Box 10"/>
          <p:cNvSpPr txBox="1">
            <a:spLocks noChangeArrowheads="1"/>
          </p:cNvSpPr>
          <p:nvPr/>
        </p:nvSpPr>
        <p:spPr bwMode="auto">
          <a:xfrm>
            <a:off x="457200" y="1295400"/>
            <a:ext cx="3963988" cy="366713"/>
          </a:xfrm>
          <a:prstGeom prst="rect">
            <a:avLst/>
          </a:prstGeom>
          <a:noFill/>
          <a:ln w="9525">
            <a:noFill/>
            <a:miter lim="800000"/>
            <a:headEnd/>
            <a:tailEnd/>
          </a:ln>
          <a:effectLst/>
        </p:spPr>
        <p:txBody>
          <a:bodyPr lIns="90000" tIns="46800" rIns="90000" bIns="46800">
            <a:spAutoFit/>
          </a:bodyPr>
          <a:lstStyle/>
          <a:p>
            <a:pPr>
              <a:spcBef>
                <a:spcPct val="50000"/>
              </a:spcBef>
            </a:pPr>
            <a:r>
              <a:rPr lang="en-GB" sz="1800">
                <a:latin typeface="Arial Rounded MT Bold" pitchFamily="34" charset="0"/>
              </a:rPr>
              <a:t>Altimeter – Topographic Change</a:t>
            </a:r>
          </a:p>
        </p:txBody>
      </p:sp>
      <p:sp>
        <p:nvSpPr>
          <p:cNvPr id="141323" name="Text Box 11"/>
          <p:cNvSpPr txBox="1">
            <a:spLocks noChangeArrowheads="1"/>
          </p:cNvSpPr>
          <p:nvPr/>
        </p:nvSpPr>
        <p:spPr bwMode="auto">
          <a:xfrm>
            <a:off x="5076825" y="1412875"/>
            <a:ext cx="3024188" cy="366713"/>
          </a:xfrm>
          <a:prstGeom prst="rect">
            <a:avLst/>
          </a:prstGeom>
          <a:noFill/>
          <a:ln w="9525">
            <a:noFill/>
            <a:miter lim="800000"/>
            <a:headEnd/>
            <a:tailEnd/>
          </a:ln>
          <a:effectLst/>
        </p:spPr>
        <p:txBody>
          <a:bodyPr lIns="90000" tIns="46800" rIns="90000" bIns="46800">
            <a:spAutoFit/>
          </a:bodyPr>
          <a:lstStyle/>
          <a:p>
            <a:pPr>
              <a:spcBef>
                <a:spcPct val="50000"/>
              </a:spcBef>
            </a:pPr>
            <a:r>
              <a:rPr lang="en-GB" sz="1800">
                <a:latin typeface="Arial Rounded MT Bold" pitchFamily="34" charset="0"/>
              </a:rPr>
              <a:t>SAR – Ice Flow Dynamics</a:t>
            </a:r>
          </a:p>
        </p:txBody>
      </p:sp>
      <p:pic>
        <p:nvPicPr>
          <p:cNvPr id="14" name="Picture 13" descr="IPY_2col_logo"/>
          <p:cNvPicPr>
            <a:picLocks noChangeAspect="1" noChangeArrowheads="1"/>
          </p:cNvPicPr>
          <p:nvPr/>
        </p:nvPicPr>
        <p:blipFill>
          <a:blip r:embed="rId6"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GB"/>
              <a:t>Wilkins Ice Shelf disintegration</a:t>
            </a:r>
          </a:p>
        </p:txBody>
      </p:sp>
      <p:pic>
        <p:nvPicPr>
          <p:cNvPr id="160771" name="Picture 3" descr="Wilkins Ice Shelf Animation resize">
            <a:hlinkClick r:id="rId2"/>
          </p:cNvPr>
          <p:cNvPicPr>
            <a:picLocks noChangeAspect="1" noChangeArrowheads="1" noCrop="1"/>
          </p:cNvPicPr>
          <p:nvPr/>
        </p:nvPicPr>
        <p:blipFill>
          <a:blip r:embed="rId3" cstate="print">
            <a:lum bright="-3000" contrast="7000"/>
          </a:blip>
          <a:srcRect/>
          <a:stretch>
            <a:fillRect/>
          </a:stretch>
        </p:blipFill>
        <p:spPr bwMode="auto">
          <a:xfrm>
            <a:off x="4845485" y="1478071"/>
            <a:ext cx="4038600" cy="403860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rot="16200000" flipH="1" flipV="1">
            <a:off x="170285" y="2208020"/>
            <a:ext cx="4305766" cy="4197039"/>
          </a:xfrm>
          <a:prstGeom prst="rect">
            <a:avLst/>
          </a:prstGeom>
          <a:noFill/>
          <a:ln w="9525">
            <a:noFill/>
            <a:miter lim="800000"/>
            <a:headEnd/>
            <a:tailEnd/>
          </a:ln>
        </p:spPr>
      </p:pic>
      <p:sp>
        <p:nvSpPr>
          <p:cNvPr id="5" name="Rectangle 4"/>
          <p:cNvSpPr/>
          <p:nvPr/>
        </p:nvSpPr>
        <p:spPr>
          <a:xfrm>
            <a:off x="0" y="2580455"/>
            <a:ext cx="2638607" cy="369332"/>
          </a:xfrm>
          <a:prstGeom prst="rect">
            <a:avLst/>
          </a:prstGeom>
        </p:spPr>
        <p:txBody>
          <a:bodyPr wrap="none">
            <a:spAutoFit/>
          </a:bodyPr>
          <a:lstStyle/>
          <a:p>
            <a:r>
              <a:rPr lang="en-US" b="1" dirty="0"/>
              <a:t>Charcot Island Antarctic</a:t>
            </a:r>
            <a:endParaRPr lang="en-US" dirty="0"/>
          </a:p>
        </p:txBody>
      </p:sp>
      <p:sp>
        <p:nvSpPr>
          <p:cNvPr id="7" name="Rectangle 6"/>
          <p:cNvSpPr/>
          <p:nvPr/>
        </p:nvSpPr>
        <p:spPr>
          <a:xfrm>
            <a:off x="0" y="1609466"/>
            <a:ext cx="1997842" cy="523220"/>
          </a:xfrm>
          <a:prstGeom prst="rect">
            <a:avLst/>
          </a:prstGeom>
        </p:spPr>
        <p:txBody>
          <a:bodyPr wrap="square">
            <a:spAutoFit/>
          </a:bodyPr>
          <a:lstStyle/>
          <a:p>
            <a:r>
              <a:rPr lang="en-US" sz="1400" b="1" dirty="0"/>
              <a:t>2009-09-04 </a:t>
            </a:r>
            <a:r>
              <a:rPr lang="en-US" sz="1400" b="1" dirty="0" smtClean="0"/>
              <a:t>HR</a:t>
            </a:r>
          </a:p>
          <a:p>
            <a:r>
              <a:rPr lang="en-US" sz="1400" b="1" dirty="0" smtClean="0"/>
              <a:t>ASI Cosmos </a:t>
            </a:r>
            <a:r>
              <a:rPr lang="en-US" sz="1400" b="1" dirty="0" err="1" smtClean="0"/>
              <a:t>Skymed</a:t>
            </a:r>
            <a:endParaRPr lang="en-US" sz="1400" dirty="0"/>
          </a:p>
        </p:txBody>
      </p:sp>
      <p:sp>
        <p:nvSpPr>
          <p:cNvPr id="8" name="Rectangle 7"/>
          <p:cNvSpPr/>
          <p:nvPr/>
        </p:nvSpPr>
        <p:spPr>
          <a:xfrm>
            <a:off x="921916" y="5524071"/>
            <a:ext cx="1563248" cy="369332"/>
          </a:xfrm>
          <a:prstGeom prst="rect">
            <a:avLst/>
          </a:prstGeom>
        </p:spPr>
        <p:txBody>
          <a:bodyPr wrap="none">
            <a:spAutoFit/>
          </a:bodyPr>
          <a:lstStyle/>
          <a:p>
            <a:r>
              <a:rPr lang="en-US" b="1" dirty="0" err="1"/>
              <a:t>Latady</a:t>
            </a:r>
            <a:r>
              <a:rPr lang="en-US" b="1" dirty="0"/>
              <a:t> Island</a:t>
            </a:r>
            <a:endParaRPr lang="en-US" dirty="0"/>
          </a:p>
        </p:txBody>
      </p:sp>
      <p:pic>
        <p:nvPicPr>
          <p:cNvPr id="9"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246387" y="6086378"/>
            <a:ext cx="1000125"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subTitle" idx="1"/>
          </p:nvPr>
        </p:nvSpPr>
        <p:spPr>
          <a:xfrm>
            <a:off x="1219200" y="2362200"/>
            <a:ext cx="6400800" cy="1752600"/>
          </a:xfrm>
        </p:spPr>
        <p:txBody>
          <a:bodyPr/>
          <a:lstStyle/>
          <a:p>
            <a:pPr lvl="1">
              <a:spcBef>
                <a:spcPct val="0"/>
              </a:spcBef>
            </a:pPr>
            <a:r>
              <a:rPr lang="en-GB"/>
              <a:t>For the first time, pole to coast multi-frequency InSAR measurements of ice-sheet surface velocity</a:t>
            </a:r>
          </a:p>
          <a:p>
            <a:endParaRPr lang="en-GB"/>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4" descr="GreenlandMapAll.png"/>
          <p:cNvPicPr>
            <a:picLocks noChangeAspect="1"/>
          </p:cNvPicPr>
          <p:nvPr/>
        </p:nvPicPr>
        <p:blipFill>
          <a:blip r:embed="rId2" cstate="print"/>
          <a:srcRect/>
          <a:stretch>
            <a:fillRect/>
          </a:stretch>
        </p:blipFill>
        <p:spPr bwMode="auto">
          <a:xfrm>
            <a:off x="5867400" y="152400"/>
            <a:ext cx="3240088" cy="5699125"/>
          </a:xfrm>
          <a:prstGeom prst="rect">
            <a:avLst/>
          </a:prstGeom>
          <a:noFill/>
          <a:ln w="9525">
            <a:noFill/>
            <a:miter lim="800000"/>
            <a:headEnd/>
            <a:tailEnd/>
          </a:ln>
        </p:spPr>
      </p:pic>
      <p:pic>
        <p:nvPicPr>
          <p:cNvPr id="142339" name="Picture 15" descr="GreenlandMap2000.png"/>
          <p:cNvPicPr>
            <a:picLocks noChangeAspect="1"/>
          </p:cNvPicPr>
          <p:nvPr/>
        </p:nvPicPr>
        <p:blipFill>
          <a:blip r:embed="rId3" cstate="print"/>
          <a:srcRect/>
          <a:stretch>
            <a:fillRect/>
          </a:stretch>
        </p:blipFill>
        <p:spPr bwMode="auto">
          <a:xfrm>
            <a:off x="0" y="304800"/>
            <a:ext cx="2339975" cy="4114800"/>
          </a:xfrm>
          <a:prstGeom prst="rect">
            <a:avLst/>
          </a:prstGeom>
          <a:noFill/>
          <a:ln w="9525">
            <a:noFill/>
            <a:miter lim="800000"/>
            <a:headEnd/>
            <a:tailEnd/>
          </a:ln>
        </p:spPr>
      </p:pic>
      <p:pic>
        <p:nvPicPr>
          <p:cNvPr id="142340" name="Picture 16" descr="GreenlandMap2006a.png"/>
          <p:cNvPicPr>
            <a:picLocks noChangeAspect="1"/>
          </p:cNvPicPr>
          <p:nvPr/>
        </p:nvPicPr>
        <p:blipFill>
          <a:blip r:embed="rId4" cstate="print"/>
          <a:srcRect/>
          <a:stretch>
            <a:fillRect/>
          </a:stretch>
        </p:blipFill>
        <p:spPr bwMode="auto">
          <a:xfrm>
            <a:off x="1143000" y="1117600"/>
            <a:ext cx="2339975" cy="4114800"/>
          </a:xfrm>
          <a:prstGeom prst="rect">
            <a:avLst/>
          </a:prstGeom>
          <a:noFill/>
          <a:ln w="9525">
            <a:noFill/>
            <a:miter lim="800000"/>
            <a:headEnd/>
            <a:tailEnd/>
          </a:ln>
        </p:spPr>
      </p:pic>
      <p:pic>
        <p:nvPicPr>
          <p:cNvPr id="142341" name="Picture 17" descr="GreenlandMap2007.png"/>
          <p:cNvPicPr>
            <a:picLocks noChangeAspect="1"/>
          </p:cNvPicPr>
          <p:nvPr/>
        </p:nvPicPr>
        <p:blipFill>
          <a:blip r:embed="rId5" cstate="print"/>
          <a:srcRect/>
          <a:stretch>
            <a:fillRect/>
          </a:stretch>
        </p:blipFill>
        <p:spPr bwMode="auto">
          <a:xfrm>
            <a:off x="2514600" y="1930400"/>
            <a:ext cx="2339975" cy="4114800"/>
          </a:xfrm>
          <a:prstGeom prst="rect">
            <a:avLst/>
          </a:prstGeom>
          <a:noFill/>
          <a:ln w="9525">
            <a:noFill/>
            <a:miter lim="800000"/>
            <a:headEnd/>
            <a:tailEnd/>
          </a:ln>
        </p:spPr>
      </p:pic>
      <p:pic>
        <p:nvPicPr>
          <p:cNvPr id="142342" name="Picture 18" descr="GreenlandMap2008.png"/>
          <p:cNvPicPr>
            <a:picLocks noChangeAspect="1"/>
          </p:cNvPicPr>
          <p:nvPr/>
        </p:nvPicPr>
        <p:blipFill>
          <a:blip r:embed="rId6" cstate="print"/>
          <a:srcRect/>
          <a:stretch>
            <a:fillRect/>
          </a:stretch>
        </p:blipFill>
        <p:spPr bwMode="auto">
          <a:xfrm>
            <a:off x="3810000" y="2743200"/>
            <a:ext cx="2339975" cy="4114800"/>
          </a:xfrm>
          <a:prstGeom prst="rect">
            <a:avLst/>
          </a:prstGeom>
          <a:noFill/>
          <a:ln w="9525">
            <a:noFill/>
            <a:miter lim="800000"/>
            <a:headEnd/>
            <a:tailEnd/>
          </a:ln>
        </p:spPr>
      </p:pic>
      <p:sp>
        <p:nvSpPr>
          <p:cNvPr id="142343" name="TextBox 19"/>
          <p:cNvSpPr txBox="1">
            <a:spLocks noChangeArrowheads="1"/>
          </p:cNvSpPr>
          <p:nvPr/>
        </p:nvSpPr>
        <p:spPr bwMode="auto">
          <a:xfrm>
            <a:off x="1447800" y="76200"/>
            <a:ext cx="806450" cy="461963"/>
          </a:xfrm>
          <a:prstGeom prst="rect">
            <a:avLst/>
          </a:prstGeom>
          <a:noFill/>
          <a:ln w="9525">
            <a:noFill/>
            <a:miter lim="800000"/>
            <a:headEnd/>
            <a:tailEnd/>
          </a:ln>
        </p:spPr>
        <p:txBody>
          <a:bodyPr wrap="none">
            <a:spAutoFit/>
          </a:bodyPr>
          <a:lstStyle/>
          <a:p>
            <a:pPr algn="l" eaLnBrk="0" hangingPunct="0"/>
            <a:r>
              <a:rPr lang="en-US" sz="2400">
                <a:latin typeface="Calibri" pitchFamily="34" charset="0"/>
                <a:ea typeface="ＭＳ Ｐゴシック" pitchFamily="48" charset="-128"/>
              </a:rPr>
              <a:t>2000</a:t>
            </a:r>
          </a:p>
        </p:txBody>
      </p:sp>
      <p:sp>
        <p:nvSpPr>
          <p:cNvPr id="142344" name="TextBox 20"/>
          <p:cNvSpPr txBox="1">
            <a:spLocks noChangeArrowheads="1"/>
          </p:cNvSpPr>
          <p:nvPr/>
        </p:nvSpPr>
        <p:spPr bwMode="auto">
          <a:xfrm>
            <a:off x="2590800" y="838200"/>
            <a:ext cx="806450" cy="461963"/>
          </a:xfrm>
          <a:prstGeom prst="rect">
            <a:avLst/>
          </a:prstGeom>
          <a:noFill/>
          <a:ln w="9525">
            <a:noFill/>
            <a:miter lim="800000"/>
            <a:headEnd/>
            <a:tailEnd/>
          </a:ln>
        </p:spPr>
        <p:txBody>
          <a:bodyPr wrap="none">
            <a:spAutoFit/>
          </a:bodyPr>
          <a:lstStyle/>
          <a:p>
            <a:pPr algn="l" eaLnBrk="0" hangingPunct="0"/>
            <a:r>
              <a:rPr lang="en-US" sz="2400">
                <a:latin typeface="Calibri" pitchFamily="34" charset="0"/>
                <a:ea typeface="ＭＳ Ｐゴシック" pitchFamily="48" charset="-128"/>
              </a:rPr>
              <a:t>2006</a:t>
            </a:r>
          </a:p>
        </p:txBody>
      </p:sp>
      <p:sp>
        <p:nvSpPr>
          <p:cNvPr id="142345" name="TextBox 21"/>
          <p:cNvSpPr txBox="1">
            <a:spLocks noChangeArrowheads="1"/>
          </p:cNvSpPr>
          <p:nvPr/>
        </p:nvSpPr>
        <p:spPr bwMode="auto">
          <a:xfrm>
            <a:off x="3962400" y="1671638"/>
            <a:ext cx="806450" cy="461962"/>
          </a:xfrm>
          <a:prstGeom prst="rect">
            <a:avLst/>
          </a:prstGeom>
          <a:noFill/>
          <a:ln w="9525">
            <a:noFill/>
            <a:miter lim="800000"/>
            <a:headEnd/>
            <a:tailEnd/>
          </a:ln>
        </p:spPr>
        <p:txBody>
          <a:bodyPr wrap="none">
            <a:spAutoFit/>
          </a:bodyPr>
          <a:lstStyle/>
          <a:p>
            <a:pPr algn="l" eaLnBrk="0" hangingPunct="0"/>
            <a:r>
              <a:rPr lang="en-US" sz="2400">
                <a:latin typeface="Calibri" pitchFamily="34" charset="0"/>
                <a:ea typeface="ＭＳ Ｐゴシック" pitchFamily="48" charset="-128"/>
              </a:rPr>
              <a:t>2007</a:t>
            </a:r>
          </a:p>
        </p:txBody>
      </p:sp>
      <p:sp>
        <p:nvSpPr>
          <p:cNvPr id="142346" name="TextBox 22"/>
          <p:cNvSpPr txBox="1">
            <a:spLocks noChangeArrowheads="1"/>
          </p:cNvSpPr>
          <p:nvPr/>
        </p:nvSpPr>
        <p:spPr bwMode="auto">
          <a:xfrm>
            <a:off x="5715000" y="0"/>
            <a:ext cx="1522413" cy="461963"/>
          </a:xfrm>
          <a:prstGeom prst="rect">
            <a:avLst/>
          </a:prstGeom>
          <a:noFill/>
          <a:ln w="9525">
            <a:noFill/>
            <a:miter lim="800000"/>
            <a:headEnd/>
            <a:tailEnd/>
          </a:ln>
        </p:spPr>
        <p:txBody>
          <a:bodyPr wrap="none">
            <a:spAutoFit/>
          </a:bodyPr>
          <a:lstStyle/>
          <a:p>
            <a:pPr algn="l" eaLnBrk="0" hangingPunct="0"/>
            <a:r>
              <a:rPr lang="en-US" sz="2400">
                <a:latin typeface="Calibri" pitchFamily="34" charset="0"/>
                <a:ea typeface="ＭＳ Ｐゴシック" pitchFamily="48" charset="-128"/>
              </a:rPr>
              <a:t>Composite</a:t>
            </a:r>
          </a:p>
        </p:txBody>
      </p:sp>
      <p:sp>
        <p:nvSpPr>
          <p:cNvPr id="142347" name="TextBox 23"/>
          <p:cNvSpPr txBox="1">
            <a:spLocks noChangeArrowheads="1"/>
          </p:cNvSpPr>
          <p:nvPr/>
        </p:nvSpPr>
        <p:spPr bwMode="auto">
          <a:xfrm>
            <a:off x="5257800" y="2438400"/>
            <a:ext cx="806450" cy="461963"/>
          </a:xfrm>
          <a:prstGeom prst="rect">
            <a:avLst/>
          </a:prstGeom>
          <a:noFill/>
          <a:ln w="9525">
            <a:noFill/>
            <a:miter lim="800000"/>
            <a:headEnd/>
            <a:tailEnd/>
          </a:ln>
        </p:spPr>
        <p:txBody>
          <a:bodyPr wrap="none">
            <a:spAutoFit/>
          </a:bodyPr>
          <a:lstStyle/>
          <a:p>
            <a:pPr algn="l" eaLnBrk="0" hangingPunct="0"/>
            <a:r>
              <a:rPr lang="en-US" sz="2400">
                <a:latin typeface="Calibri" pitchFamily="34" charset="0"/>
                <a:ea typeface="ＭＳ Ｐゴシック" pitchFamily="48" charset="-128"/>
              </a:rPr>
              <a:t>2008</a:t>
            </a:r>
          </a:p>
        </p:txBody>
      </p:sp>
      <p:sp>
        <p:nvSpPr>
          <p:cNvPr id="142348" name="TextBox 24"/>
          <p:cNvSpPr txBox="1">
            <a:spLocks noChangeArrowheads="1"/>
          </p:cNvSpPr>
          <p:nvPr/>
        </p:nvSpPr>
        <p:spPr bwMode="auto">
          <a:xfrm>
            <a:off x="0" y="4656948"/>
            <a:ext cx="3657600" cy="1200150"/>
          </a:xfrm>
          <a:prstGeom prst="rect">
            <a:avLst/>
          </a:prstGeom>
          <a:noFill/>
          <a:ln w="9525">
            <a:noFill/>
            <a:miter lim="800000"/>
            <a:headEnd/>
            <a:tailEnd/>
          </a:ln>
        </p:spPr>
        <p:txBody>
          <a:bodyPr>
            <a:spAutoFit/>
          </a:bodyPr>
          <a:lstStyle/>
          <a:p>
            <a:pPr algn="l" eaLnBrk="0" hangingPunct="0"/>
            <a:r>
              <a:rPr lang="en-US" sz="3600" i="1" dirty="0">
                <a:latin typeface="Calibri" pitchFamily="34" charset="0"/>
                <a:ea typeface="ＭＳ Ｐゴシック" pitchFamily="48" charset="-128"/>
              </a:rPr>
              <a:t>Greenland Ice Mapping Project</a:t>
            </a:r>
          </a:p>
        </p:txBody>
      </p:sp>
      <p:sp>
        <p:nvSpPr>
          <p:cNvPr id="142349" name="TextBox 25"/>
          <p:cNvSpPr txBox="1">
            <a:spLocks noChangeArrowheads="1"/>
          </p:cNvSpPr>
          <p:nvPr/>
        </p:nvSpPr>
        <p:spPr bwMode="auto">
          <a:xfrm>
            <a:off x="5574082" y="5380672"/>
            <a:ext cx="3569918" cy="1477328"/>
          </a:xfrm>
          <a:prstGeom prst="rect">
            <a:avLst/>
          </a:prstGeom>
          <a:noFill/>
          <a:ln w="9525">
            <a:noFill/>
            <a:miter lim="800000"/>
            <a:headEnd/>
            <a:tailEnd/>
          </a:ln>
        </p:spPr>
        <p:txBody>
          <a:bodyPr wrap="square">
            <a:spAutoFit/>
          </a:bodyPr>
          <a:lstStyle/>
          <a:p>
            <a:pPr algn="l" eaLnBrk="0" hangingPunct="0"/>
            <a:r>
              <a:rPr lang="en-US" dirty="0">
                <a:latin typeface="Calibri" pitchFamily="34" charset="0"/>
                <a:ea typeface="ＭＳ Ｐゴシック" pitchFamily="48" charset="-128"/>
              </a:rPr>
              <a:t>RADARSAT data provided by CSA,</a:t>
            </a:r>
          </a:p>
          <a:p>
            <a:pPr algn="l" eaLnBrk="0" hangingPunct="0"/>
            <a:r>
              <a:rPr lang="en-US" dirty="0">
                <a:latin typeface="Calibri" pitchFamily="34" charset="0"/>
                <a:ea typeface="ＭＳ Ｐゴシック" pitchFamily="48" charset="-128"/>
              </a:rPr>
              <a:t>archived and distributed through ASF, and processed by the University of </a:t>
            </a:r>
            <a:r>
              <a:rPr lang="en-US" dirty="0" smtClean="0">
                <a:latin typeface="Calibri" pitchFamily="34" charset="0"/>
                <a:ea typeface="ＭＳ Ｐゴシック" pitchFamily="48" charset="-128"/>
              </a:rPr>
              <a:t>Washington under contract to NASA</a:t>
            </a:r>
            <a:endParaRPr lang="en-US" dirty="0">
              <a:latin typeface="Calibri" pitchFamily="34" charset="0"/>
              <a:ea typeface="ＭＳ Ｐゴシック" pitchFamily="48" charset="-128"/>
            </a:endParaRPr>
          </a:p>
        </p:txBody>
      </p:sp>
      <p:pic>
        <p:nvPicPr>
          <p:cNvPr id="14" name="Picture 13" descr="IPY_2col_logo"/>
          <p:cNvPicPr>
            <a:picLocks noChangeAspect="1" noChangeArrowheads="1"/>
          </p:cNvPicPr>
          <p:nvPr/>
        </p:nvPicPr>
        <p:blipFill>
          <a:blip r:embed="rId7" cstate="print"/>
          <a:srcRect/>
          <a:stretch>
            <a:fillRect/>
          </a:stretch>
        </p:blipFill>
        <p:spPr bwMode="auto">
          <a:xfrm>
            <a:off x="8296275" y="0"/>
            <a:ext cx="847725" cy="847725"/>
          </a:xfrm>
          <a:prstGeom prst="rect">
            <a:avLst/>
          </a:prstGeom>
          <a:noFill/>
          <a:ln w="9525">
            <a:noFill/>
            <a:miter lim="800000"/>
            <a:headEnd/>
            <a:tailEnd/>
          </a:ln>
        </p:spPr>
      </p:pic>
      <p:pic>
        <p:nvPicPr>
          <p:cNvPr id="15" name="Picture 3"/>
          <p:cNvPicPr>
            <a:picLocks noChangeAspect="1" noChangeArrowheads="1"/>
          </p:cNvPicPr>
          <p:nvPr/>
        </p:nvPicPr>
        <p:blipFill>
          <a:blip r:embed="rId8" cstate="print"/>
          <a:srcRect/>
          <a:stretch>
            <a:fillRect/>
          </a:stretch>
        </p:blipFill>
        <p:spPr bwMode="auto">
          <a:xfrm>
            <a:off x="0" y="6008542"/>
            <a:ext cx="1203649" cy="849458"/>
          </a:xfrm>
          <a:prstGeom prst="rect">
            <a:avLst/>
          </a:prstGeom>
          <a:noFill/>
          <a:ln w="9525">
            <a:noFill/>
            <a:miter lim="800000"/>
            <a:headEnd/>
            <a:tailEnd/>
          </a:ln>
        </p:spPr>
      </p:pic>
      <p:pic>
        <p:nvPicPr>
          <p:cNvPr id="16" name="Picture 2"/>
          <p:cNvPicPr>
            <a:picLocks noChangeAspect="1" noChangeArrowheads="1"/>
          </p:cNvPicPr>
          <p:nvPr/>
        </p:nvPicPr>
        <p:blipFill>
          <a:blip r:embed="rId9" cstate="print"/>
          <a:srcRect/>
          <a:stretch>
            <a:fillRect/>
          </a:stretch>
        </p:blipFill>
        <p:spPr bwMode="auto">
          <a:xfrm>
            <a:off x="1430908" y="6141205"/>
            <a:ext cx="2547979" cy="4008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northshelves.jpg"/>
          <p:cNvPicPr>
            <a:picLocks noChangeAspect="1"/>
          </p:cNvPicPr>
          <p:nvPr/>
        </p:nvPicPr>
        <p:blipFill>
          <a:blip r:embed="rId2" cstate="print"/>
          <a:srcRect/>
          <a:stretch>
            <a:fillRect/>
          </a:stretch>
        </p:blipFill>
        <p:spPr bwMode="auto">
          <a:xfrm>
            <a:off x="1143000" y="685800"/>
            <a:ext cx="6858000" cy="6030913"/>
          </a:xfrm>
          <a:prstGeom prst="rect">
            <a:avLst/>
          </a:prstGeom>
          <a:noFill/>
          <a:ln w="9525">
            <a:noFill/>
            <a:miter lim="800000"/>
            <a:headEnd/>
            <a:tailEnd/>
          </a:ln>
        </p:spPr>
      </p:pic>
      <p:sp>
        <p:nvSpPr>
          <p:cNvPr id="143363" name="TextBox 7"/>
          <p:cNvSpPr txBox="1">
            <a:spLocks noChangeArrowheads="1"/>
          </p:cNvSpPr>
          <p:nvPr/>
        </p:nvSpPr>
        <p:spPr bwMode="auto">
          <a:xfrm>
            <a:off x="1327150" y="228600"/>
            <a:ext cx="6731000" cy="369888"/>
          </a:xfrm>
          <a:prstGeom prst="rect">
            <a:avLst/>
          </a:prstGeom>
          <a:noFill/>
          <a:ln w="9525">
            <a:noFill/>
            <a:miter lim="800000"/>
            <a:headEnd/>
            <a:tailEnd/>
          </a:ln>
        </p:spPr>
        <p:txBody>
          <a:bodyPr>
            <a:spAutoFit/>
          </a:bodyPr>
          <a:lstStyle/>
          <a:p>
            <a:pPr algn="l" eaLnBrk="0" hangingPunct="0"/>
            <a:r>
              <a:rPr lang="en-US" sz="1800">
                <a:latin typeface="Calibri" pitchFamily="34" charset="0"/>
                <a:ea typeface="ＭＳ Ｐゴシック" pitchFamily="48" charset="-128"/>
              </a:rPr>
              <a:t>Northern Greenland Glacier Speed Change – 2000 to 2006 </a:t>
            </a:r>
          </a:p>
        </p:txBody>
      </p:sp>
      <p:sp>
        <p:nvSpPr>
          <p:cNvPr id="9" name="TextBox 8"/>
          <p:cNvSpPr txBox="1"/>
          <p:nvPr/>
        </p:nvSpPr>
        <p:spPr>
          <a:xfrm>
            <a:off x="1143000" y="685800"/>
            <a:ext cx="2243138" cy="369888"/>
          </a:xfrm>
          <a:prstGeom prst="rect">
            <a:avLst/>
          </a:prstGeom>
          <a:solidFill>
            <a:schemeClr val="bg1">
              <a:lumMod val="50000"/>
              <a:lumOff val="50000"/>
            </a:schemeClr>
          </a:solidFill>
        </p:spPr>
        <p:txBody>
          <a:bodyPr>
            <a:spAutoFit/>
          </a:bodyPr>
          <a:lstStyle/>
          <a:p>
            <a:pPr algn="l" eaLnBrk="0" hangingPunct="0"/>
            <a:r>
              <a:rPr lang="en-US" sz="1800" dirty="0">
                <a:solidFill>
                  <a:schemeClr val="tx2"/>
                </a:solidFill>
                <a:latin typeface="Calibri" pitchFamily="34" charset="0"/>
                <a:ea typeface="ＭＳ Ｐゴシック" pitchFamily="48" charset="-128"/>
              </a:rPr>
              <a:t>2006 Flow Speed</a:t>
            </a:r>
          </a:p>
        </p:txBody>
      </p:sp>
      <p:sp>
        <p:nvSpPr>
          <p:cNvPr id="10" name="TextBox 9"/>
          <p:cNvSpPr txBox="1"/>
          <p:nvPr/>
        </p:nvSpPr>
        <p:spPr>
          <a:xfrm>
            <a:off x="1143000" y="3744913"/>
            <a:ext cx="3175000" cy="369887"/>
          </a:xfrm>
          <a:prstGeom prst="rect">
            <a:avLst/>
          </a:prstGeom>
          <a:solidFill>
            <a:schemeClr val="bg1">
              <a:lumMod val="50000"/>
              <a:lumOff val="50000"/>
            </a:schemeClr>
          </a:solidFill>
        </p:spPr>
        <p:txBody>
          <a:bodyPr>
            <a:spAutoFit/>
          </a:bodyPr>
          <a:lstStyle/>
          <a:p>
            <a:pPr algn="l" eaLnBrk="0" hangingPunct="0"/>
            <a:r>
              <a:rPr lang="en-US" sz="1800" dirty="0">
                <a:solidFill>
                  <a:schemeClr val="tx2"/>
                </a:solidFill>
                <a:latin typeface="Calibri" pitchFamily="34" charset="0"/>
                <a:ea typeface="ＭＳ Ｐゴシック" pitchFamily="48" charset="-128"/>
              </a:rPr>
              <a:t>Change from 2000 to 2006</a:t>
            </a:r>
          </a:p>
        </p:txBody>
      </p:sp>
      <p:sp>
        <p:nvSpPr>
          <p:cNvPr id="143366" name="Text Box 6"/>
          <p:cNvSpPr txBox="1">
            <a:spLocks noChangeArrowheads="1"/>
          </p:cNvSpPr>
          <p:nvPr/>
        </p:nvSpPr>
        <p:spPr bwMode="auto">
          <a:xfrm>
            <a:off x="2514600" y="6400800"/>
            <a:ext cx="2630488" cy="274638"/>
          </a:xfrm>
          <a:prstGeom prst="rect">
            <a:avLst/>
          </a:prstGeom>
          <a:noFill/>
          <a:ln w="9525">
            <a:noFill/>
            <a:miter lim="800000"/>
            <a:headEnd/>
            <a:tailEnd/>
          </a:ln>
          <a:effectLst/>
        </p:spPr>
        <p:txBody>
          <a:bodyPr>
            <a:spAutoFit/>
          </a:bodyPr>
          <a:lstStyle/>
          <a:p>
            <a:pPr algn="r">
              <a:spcBef>
                <a:spcPct val="50000"/>
              </a:spcBef>
            </a:pPr>
            <a:r>
              <a:rPr lang="en-GB" sz="1200"/>
              <a:t>Courtesy I. Joughin</a:t>
            </a:r>
          </a:p>
        </p:txBody>
      </p:sp>
      <p:pic>
        <p:nvPicPr>
          <p:cNvPr id="7"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velocitymodel_nov_07.jpg"/>
          <p:cNvPicPr>
            <a:picLocks noChangeAspect="1"/>
          </p:cNvPicPr>
          <p:nvPr/>
        </p:nvPicPr>
        <p:blipFill>
          <a:blip r:embed="rId2" cstate="print">
            <a:lum bright="-27000" contrast="16000"/>
          </a:blip>
          <a:srcRect l="2000" t="1176" r="3000"/>
          <a:stretch>
            <a:fillRect/>
          </a:stretch>
        </p:blipFill>
        <p:spPr>
          <a:xfrm>
            <a:off x="773387" y="0"/>
            <a:ext cx="7664825" cy="6777286"/>
          </a:xfrm>
          <a:prstGeom prst="rect">
            <a:avLst/>
          </a:prstGeom>
        </p:spPr>
      </p:pic>
      <p:sp>
        <p:nvSpPr>
          <p:cNvPr id="22531" name="Rectangle 3"/>
          <p:cNvSpPr>
            <a:spLocks noGrp="1" noChangeArrowheads="1"/>
          </p:cNvSpPr>
          <p:nvPr>
            <p:ph type="title"/>
          </p:nvPr>
        </p:nvSpPr>
        <p:spPr/>
        <p:txBody>
          <a:bodyPr/>
          <a:lstStyle/>
          <a:p>
            <a:r>
              <a:rPr lang="en-US" dirty="0">
                <a:solidFill>
                  <a:schemeClr val="bg1"/>
                </a:solidFill>
              </a:rPr>
              <a:t>  </a:t>
            </a:r>
          </a:p>
        </p:txBody>
      </p:sp>
      <p:sp>
        <p:nvSpPr>
          <p:cNvPr id="22533" name="Rectangle 5"/>
          <p:cNvSpPr>
            <a:spLocks noGrp="1" noChangeArrowheads="1"/>
          </p:cNvSpPr>
          <p:nvPr>
            <p:ph idx="1"/>
          </p:nvPr>
        </p:nvSpPr>
        <p:spPr/>
        <p:txBody>
          <a:bodyPr/>
          <a:lstStyle/>
          <a:p>
            <a:r>
              <a:rPr lang="en-US" sz="2800" i="1" dirty="0">
                <a:solidFill>
                  <a:schemeClr val="bg1"/>
                </a:solidFill>
              </a:rPr>
              <a:t>The IPY </a:t>
            </a:r>
            <a:r>
              <a:rPr lang="en-US" sz="2800" i="1" dirty="0" smtClean="0">
                <a:solidFill>
                  <a:schemeClr val="bg1"/>
                </a:solidFill>
              </a:rPr>
              <a:t>provided </a:t>
            </a:r>
            <a:r>
              <a:rPr lang="en-US" sz="2800" i="1" dirty="0">
                <a:solidFill>
                  <a:schemeClr val="bg1"/>
                </a:solidFill>
              </a:rPr>
              <a:t>an international framework for understanding </a:t>
            </a:r>
            <a:r>
              <a:rPr lang="en-US" sz="2800" i="1" dirty="0" smtClean="0">
                <a:solidFill>
                  <a:schemeClr val="bg1"/>
                </a:solidFill>
              </a:rPr>
              <a:t>polar processes and high-latitude climate.</a:t>
            </a:r>
            <a:endParaRPr lang="en-US" sz="2800" i="1" dirty="0">
              <a:solidFill>
                <a:schemeClr val="bg1"/>
              </a:solidFill>
            </a:endParaRPr>
          </a:p>
          <a:p>
            <a:r>
              <a:rPr lang="en-US" sz="2800" i="1" dirty="0" err="1">
                <a:solidFill>
                  <a:schemeClr val="bg1"/>
                </a:solidFill>
              </a:rPr>
              <a:t>Spaceborne</a:t>
            </a:r>
            <a:r>
              <a:rPr lang="en-US" sz="2800" i="1" dirty="0">
                <a:solidFill>
                  <a:schemeClr val="bg1"/>
                </a:solidFill>
              </a:rPr>
              <a:t> technology </a:t>
            </a:r>
            <a:r>
              <a:rPr lang="en-US" sz="2800" i="1" dirty="0" smtClean="0">
                <a:solidFill>
                  <a:schemeClr val="bg1"/>
                </a:solidFill>
              </a:rPr>
              <a:t>offered </a:t>
            </a:r>
            <a:r>
              <a:rPr lang="en-US" sz="2800" i="1" dirty="0">
                <a:solidFill>
                  <a:schemeClr val="bg1"/>
                </a:solidFill>
              </a:rPr>
              <a:t>unique capabilities for obtaining essential data for predictive models.</a:t>
            </a:r>
          </a:p>
          <a:p>
            <a:r>
              <a:rPr lang="en-US" sz="2800" i="1" dirty="0">
                <a:solidFill>
                  <a:schemeClr val="bg1"/>
                </a:solidFill>
              </a:rPr>
              <a:t>IPY era </a:t>
            </a:r>
            <a:r>
              <a:rPr lang="en-US" sz="2800" i="1" dirty="0" err="1">
                <a:solidFill>
                  <a:schemeClr val="bg1"/>
                </a:solidFill>
              </a:rPr>
              <a:t>spaceborne</a:t>
            </a:r>
            <a:r>
              <a:rPr lang="en-US" sz="2800" i="1" dirty="0">
                <a:solidFill>
                  <a:schemeClr val="bg1"/>
                </a:solidFill>
              </a:rPr>
              <a:t> instrumentation </a:t>
            </a:r>
            <a:r>
              <a:rPr lang="en-US" sz="2800" i="1" dirty="0" smtClean="0">
                <a:solidFill>
                  <a:schemeClr val="bg1"/>
                </a:solidFill>
              </a:rPr>
              <a:t>represented </a:t>
            </a:r>
            <a:r>
              <a:rPr lang="en-US" sz="2800" i="1" dirty="0">
                <a:solidFill>
                  <a:schemeClr val="bg1"/>
                </a:solidFill>
              </a:rPr>
              <a:t>a technological  leap beyond the capabilities of the IGY   </a:t>
            </a:r>
            <a:endParaRPr lang="en-US" sz="2800" dirty="0"/>
          </a:p>
        </p:txBody>
      </p:sp>
      <p:sp>
        <p:nvSpPr>
          <p:cNvPr id="22532" name="Rectangle 4"/>
          <p:cNvSpPr>
            <a:spLocks noChangeArrowheads="1"/>
          </p:cNvSpPr>
          <p:nvPr/>
        </p:nvSpPr>
        <p:spPr bwMode="auto">
          <a:xfrm>
            <a:off x="718751" y="5004487"/>
            <a:ext cx="2286000" cy="1524000"/>
          </a:xfrm>
          <a:prstGeom prst="rect">
            <a:avLst/>
          </a:prstGeom>
          <a:solidFill>
            <a:srgbClr val="080008"/>
          </a:solidFill>
          <a:ln w="9525">
            <a:noFill/>
            <a:miter lim="800000"/>
            <a:headEnd/>
            <a:tailEnd/>
          </a:ln>
          <a:effectLst/>
        </p:spPr>
        <p:txBody>
          <a:bodyPr wrap="none" anchor="ctr"/>
          <a:lstStyle/>
          <a:p>
            <a:endParaRPr lang="en-US"/>
          </a:p>
        </p:txBody>
      </p:sp>
      <p:sp>
        <p:nvSpPr>
          <p:cNvPr id="22535" name="Rectangle 7"/>
          <p:cNvSpPr>
            <a:spLocks noChangeArrowheads="1"/>
          </p:cNvSpPr>
          <p:nvPr/>
        </p:nvSpPr>
        <p:spPr bwMode="auto">
          <a:xfrm>
            <a:off x="381000" y="0"/>
            <a:ext cx="3733800" cy="381000"/>
          </a:xfrm>
          <a:prstGeom prst="rect">
            <a:avLst/>
          </a:prstGeom>
          <a:solidFill>
            <a:srgbClr val="080008"/>
          </a:solidFill>
          <a:ln w="9525">
            <a:noFill/>
            <a:miter lim="800000"/>
            <a:headEnd/>
            <a:tailEnd/>
          </a:ln>
          <a:effectLst/>
        </p:spPr>
        <p:txBody>
          <a:bodyPr wrap="none" anchor="ctr"/>
          <a:lstStyle/>
          <a:p>
            <a:endParaRPr lang="en-US"/>
          </a:p>
        </p:txBody>
      </p:sp>
      <p:sp>
        <p:nvSpPr>
          <p:cNvPr id="22536" name="Rectangle 8"/>
          <p:cNvSpPr>
            <a:spLocks noChangeArrowheads="1"/>
          </p:cNvSpPr>
          <p:nvPr/>
        </p:nvSpPr>
        <p:spPr bwMode="auto">
          <a:xfrm>
            <a:off x="5867400" y="6324600"/>
            <a:ext cx="1447800" cy="304800"/>
          </a:xfrm>
          <a:prstGeom prst="rect">
            <a:avLst/>
          </a:prstGeom>
          <a:solidFill>
            <a:srgbClr val="080008"/>
          </a:solidFill>
          <a:ln w="9525">
            <a:noFill/>
            <a:miter lim="800000"/>
            <a:headEnd/>
            <a:tailEnd/>
          </a:ln>
          <a:effectLst/>
        </p:spPr>
        <p:txBody>
          <a:bodyPr wrap="none" anchor="ctr"/>
          <a:lstStyle/>
          <a:p>
            <a:endParaRPr lang="en-US"/>
          </a:p>
        </p:txBody>
      </p:sp>
      <p:sp>
        <p:nvSpPr>
          <p:cNvPr id="22537" name="Rectangle 9"/>
          <p:cNvSpPr>
            <a:spLocks noChangeArrowheads="1"/>
          </p:cNvSpPr>
          <p:nvPr/>
        </p:nvSpPr>
        <p:spPr bwMode="auto">
          <a:xfrm>
            <a:off x="8610600" y="0"/>
            <a:ext cx="533400" cy="6858000"/>
          </a:xfrm>
          <a:prstGeom prst="rect">
            <a:avLst/>
          </a:prstGeom>
          <a:solidFill>
            <a:srgbClr val="080008"/>
          </a:solidFill>
          <a:ln w="9525">
            <a:noFill/>
            <a:miter lim="800000"/>
            <a:headEnd/>
            <a:tailEnd/>
          </a:ln>
          <a:effectLst/>
        </p:spPr>
        <p:txBody>
          <a:bodyPr wrap="none" anchor="ctr"/>
          <a:lstStyle/>
          <a:p>
            <a:endParaRPr lang="en-US"/>
          </a:p>
        </p:txBody>
      </p:sp>
      <p:sp>
        <p:nvSpPr>
          <p:cNvPr id="22538" name="Text Box 10"/>
          <p:cNvSpPr txBox="1">
            <a:spLocks noChangeArrowheads="1"/>
          </p:cNvSpPr>
          <p:nvPr/>
        </p:nvSpPr>
        <p:spPr bwMode="auto">
          <a:xfrm>
            <a:off x="1344460" y="395614"/>
            <a:ext cx="5940537" cy="523220"/>
          </a:xfrm>
          <a:prstGeom prst="rect">
            <a:avLst/>
          </a:prstGeom>
          <a:noFill/>
          <a:ln w="9525">
            <a:noFill/>
            <a:miter lim="800000"/>
            <a:headEnd/>
            <a:tailEnd/>
          </a:ln>
          <a:effectLst/>
        </p:spPr>
        <p:txBody>
          <a:bodyPr wrap="none">
            <a:spAutoFit/>
          </a:bodyPr>
          <a:lstStyle/>
          <a:p>
            <a:pPr algn="l"/>
            <a:r>
              <a:rPr lang="en-US" sz="2800" dirty="0">
                <a:solidFill>
                  <a:schemeClr val="bg1"/>
                </a:solidFill>
              </a:rPr>
              <a:t>Climate Change and the </a:t>
            </a:r>
            <a:r>
              <a:rPr lang="en-US" sz="2800" dirty="0" smtClean="0">
                <a:solidFill>
                  <a:schemeClr val="bg1"/>
                </a:solidFill>
              </a:rPr>
              <a:t>IPY 2007-2008</a:t>
            </a:r>
            <a:endParaRPr lang="en-US" sz="2800" dirty="0">
              <a:solidFill>
                <a:schemeClr val="bg1"/>
              </a:solidFill>
            </a:endParaRPr>
          </a:p>
        </p:txBody>
      </p:sp>
      <p:pic>
        <p:nvPicPr>
          <p:cNvPr id="12"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sp>
        <p:nvSpPr>
          <p:cNvPr id="22534" name="Rectangle 6"/>
          <p:cNvSpPr>
            <a:spLocks noChangeArrowheads="1"/>
          </p:cNvSpPr>
          <p:nvPr/>
        </p:nvSpPr>
        <p:spPr bwMode="auto">
          <a:xfrm>
            <a:off x="0" y="5923035"/>
            <a:ext cx="3931331" cy="400110"/>
          </a:xfrm>
          <a:prstGeom prst="rect">
            <a:avLst/>
          </a:prstGeom>
          <a:solidFill>
            <a:srgbClr val="080008"/>
          </a:solidFill>
          <a:ln w="9525">
            <a:noFill/>
            <a:miter lim="800000"/>
            <a:headEnd/>
            <a:tailEnd/>
          </a:ln>
          <a:effectLst/>
        </p:spPr>
        <p:txBody>
          <a:bodyPr wrap="square" anchor="ctr">
            <a:spAutoFit/>
          </a:bodyPr>
          <a:lstStyle/>
          <a:p>
            <a:r>
              <a:rPr lang="en-US" sz="1000" dirty="0" smtClean="0"/>
              <a:t>2000 Modified Antarctic Mapping Mission ice velocity model.  A precursor activity to GIIPSY and  the STG (K. Jezek)</a:t>
            </a:r>
            <a:endParaRPr lang="en-US" sz="1000" dirty="0"/>
          </a:p>
        </p:txBody>
      </p:sp>
      <p:pic>
        <p:nvPicPr>
          <p:cNvPr id="13" name="Picture 3"/>
          <p:cNvPicPr>
            <a:picLocks noChangeAspect="1" noChangeArrowheads="1"/>
          </p:cNvPicPr>
          <p:nvPr/>
        </p:nvPicPr>
        <p:blipFill>
          <a:blip r:embed="rId4" cstate="print"/>
          <a:srcRect/>
          <a:stretch>
            <a:fillRect/>
          </a:stretch>
        </p:blipFill>
        <p:spPr bwMode="auto">
          <a:xfrm>
            <a:off x="0" y="6419042"/>
            <a:ext cx="621986" cy="438958"/>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a:stretch>
            <a:fillRect/>
          </a:stretch>
        </p:blipFill>
        <p:spPr bwMode="auto">
          <a:xfrm>
            <a:off x="765111" y="6511933"/>
            <a:ext cx="1436914" cy="2260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Grp="1" noChangeArrowheads="1"/>
          </p:cNvSpPr>
          <p:nvPr>
            <p:ph type="title"/>
          </p:nvPr>
        </p:nvSpPr>
        <p:spPr/>
        <p:txBody>
          <a:bodyPr/>
          <a:lstStyle/>
          <a:p>
            <a:r>
              <a:rPr lang="en-GB"/>
              <a:t>Recovery Glacier – T-SAR-X </a:t>
            </a:r>
          </a:p>
        </p:txBody>
      </p:sp>
      <p:pic>
        <p:nvPicPr>
          <p:cNvPr id="146437" name="Picture 5"/>
          <p:cNvPicPr>
            <a:picLocks noChangeAspect="1" noChangeArrowheads="1"/>
          </p:cNvPicPr>
          <p:nvPr/>
        </p:nvPicPr>
        <p:blipFill>
          <a:blip r:embed="rId2" cstate="print"/>
          <a:srcRect/>
          <a:stretch>
            <a:fillRect/>
          </a:stretch>
        </p:blipFill>
        <p:spPr bwMode="auto">
          <a:xfrm>
            <a:off x="0" y="1447800"/>
            <a:ext cx="4724400" cy="4194175"/>
          </a:xfrm>
          <a:prstGeom prst="rect">
            <a:avLst/>
          </a:prstGeom>
          <a:noFill/>
          <a:ln w="12700">
            <a:noFill/>
            <a:miter lim="800000"/>
            <a:headEnd/>
            <a:tailEnd/>
          </a:ln>
          <a:effectLst/>
        </p:spPr>
      </p:pic>
      <p:pic>
        <p:nvPicPr>
          <p:cNvPr id="146438" name="Picture 6"/>
          <p:cNvPicPr>
            <a:picLocks noChangeAspect="1" noChangeArrowheads="1"/>
          </p:cNvPicPr>
          <p:nvPr/>
        </p:nvPicPr>
        <p:blipFill>
          <a:blip r:embed="rId3" cstate="print"/>
          <a:srcRect r="66716"/>
          <a:stretch>
            <a:fillRect/>
          </a:stretch>
        </p:blipFill>
        <p:spPr bwMode="auto">
          <a:xfrm>
            <a:off x="0" y="6146800"/>
            <a:ext cx="3244850" cy="720725"/>
          </a:xfrm>
          <a:prstGeom prst="rect">
            <a:avLst/>
          </a:prstGeom>
          <a:noFill/>
          <a:ln w="12700">
            <a:noFill/>
            <a:miter lim="800000"/>
            <a:headEnd/>
            <a:tailEnd/>
          </a:ln>
          <a:effectLst/>
        </p:spPr>
      </p:pic>
      <p:pic>
        <p:nvPicPr>
          <p:cNvPr id="146439" name="Picture 7"/>
          <p:cNvPicPr>
            <a:picLocks noChangeAspect="1" noChangeArrowheads="1"/>
          </p:cNvPicPr>
          <p:nvPr/>
        </p:nvPicPr>
        <p:blipFill>
          <a:blip r:embed="rId4" cstate="print"/>
          <a:srcRect/>
          <a:stretch>
            <a:fillRect/>
          </a:stretch>
        </p:blipFill>
        <p:spPr bwMode="auto">
          <a:xfrm>
            <a:off x="4648200" y="1462088"/>
            <a:ext cx="4495800" cy="4064000"/>
          </a:xfrm>
          <a:prstGeom prst="rect">
            <a:avLst/>
          </a:prstGeom>
          <a:noFill/>
          <a:ln w="12700">
            <a:noFill/>
            <a:miter lim="800000"/>
            <a:headEnd/>
            <a:tailEnd/>
          </a:ln>
          <a:effectLst/>
        </p:spPr>
      </p:pic>
      <p:pic>
        <p:nvPicPr>
          <p:cNvPr id="146444" name="Picture 12"/>
          <p:cNvPicPr>
            <a:picLocks noChangeAspect="1" noChangeArrowheads="1"/>
          </p:cNvPicPr>
          <p:nvPr/>
        </p:nvPicPr>
        <p:blipFill>
          <a:blip r:embed="rId5" cstate="print"/>
          <a:srcRect/>
          <a:stretch>
            <a:fillRect/>
          </a:stretch>
        </p:blipFill>
        <p:spPr bwMode="auto">
          <a:xfrm>
            <a:off x="6400800" y="5257800"/>
            <a:ext cx="1719263" cy="801688"/>
          </a:xfrm>
          <a:prstGeom prst="rect">
            <a:avLst/>
          </a:prstGeom>
          <a:noFill/>
          <a:ln w="12700">
            <a:noFill/>
            <a:miter lim="800000"/>
            <a:headEnd/>
            <a:tailEnd/>
          </a:ln>
          <a:effectLst/>
        </p:spPr>
      </p:pic>
      <p:pic>
        <p:nvPicPr>
          <p:cNvPr id="7" name="Picture 13" descr="IPY_2col_logo"/>
          <p:cNvPicPr>
            <a:picLocks noChangeAspect="1" noChangeArrowheads="1"/>
          </p:cNvPicPr>
          <p:nvPr/>
        </p:nvPicPr>
        <p:blipFill>
          <a:blip r:embed="rId6"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07642.jpg"/>
          <p:cNvPicPr>
            <a:picLocks noChangeAspect="1"/>
          </p:cNvPicPr>
          <p:nvPr/>
        </p:nvPicPr>
        <p:blipFill>
          <a:blip r:embed="rId2" cstate="print"/>
          <a:stretch>
            <a:fillRect/>
          </a:stretch>
        </p:blipFill>
        <p:spPr>
          <a:xfrm>
            <a:off x="242595" y="654703"/>
            <a:ext cx="8126963" cy="5446406"/>
          </a:xfrm>
          <a:prstGeom prst="rect">
            <a:avLst/>
          </a:prstGeom>
        </p:spPr>
      </p:pic>
      <p:pic>
        <p:nvPicPr>
          <p:cNvPr id="6146" name="Picture 2"/>
          <p:cNvPicPr>
            <a:picLocks noChangeAspect="1" noChangeArrowheads="1"/>
          </p:cNvPicPr>
          <p:nvPr/>
        </p:nvPicPr>
        <p:blipFill>
          <a:blip r:embed="rId3" cstate="print"/>
          <a:srcRect/>
          <a:stretch>
            <a:fillRect/>
          </a:stretch>
        </p:blipFill>
        <p:spPr bwMode="auto">
          <a:xfrm>
            <a:off x="0" y="0"/>
            <a:ext cx="2231756" cy="32694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7940351" y="6008542"/>
            <a:ext cx="1203649" cy="849458"/>
          </a:xfrm>
          <a:prstGeom prst="rect">
            <a:avLst/>
          </a:prstGeom>
          <a:noFill/>
          <a:ln w="9525">
            <a:noFill/>
            <a:miter lim="800000"/>
            <a:headEnd/>
            <a:tailEnd/>
          </a:ln>
        </p:spPr>
      </p:pic>
      <p:pic>
        <p:nvPicPr>
          <p:cNvPr id="5"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p:txBody>
          <a:bodyPr/>
          <a:lstStyle/>
          <a:p>
            <a:r>
              <a:rPr lang="en-GB"/>
              <a:t>Sea Ice</a:t>
            </a:r>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274638"/>
            <a:ext cx="8229600" cy="868362"/>
          </a:xfrm>
        </p:spPr>
        <p:txBody>
          <a:bodyPr/>
          <a:lstStyle/>
          <a:p>
            <a:r>
              <a:rPr lang="en-GB"/>
              <a:t>Arctic sea ice changes</a:t>
            </a:r>
          </a:p>
        </p:txBody>
      </p:sp>
      <p:pic>
        <p:nvPicPr>
          <p:cNvPr id="152579" name="Picture 3"/>
          <p:cNvPicPr>
            <a:picLocks noChangeAspect="1" noChangeArrowheads="1"/>
          </p:cNvPicPr>
          <p:nvPr/>
        </p:nvPicPr>
        <p:blipFill>
          <a:blip r:embed="rId2" cstate="print"/>
          <a:srcRect/>
          <a:stretch>
            <a:fillRect/>
          </a:stretch>
        </p:blipFill>
        <p:spPr bwMode="auto">
          <a:xfrm>
            <a:off x="4267200" y="1524000"/>
            <a:ext cx="4714875" cy="4505325"/>
          </a:xfrm>
          <a:prstGeom prst="rect">
            <a:avLst/>
          </a:prstGeom>
          <a:noFill/>
          <a:ln w="9525" algn="ctr">
            <a:noFill/>
            <a:miter lim="800000"/>
            <a:headEnd/>
            <a:tailEnd/>
          </a:ln>
          <a:effectLst/>
        </p:spPr>
      </p:pic>
      <p:pic>
        <p:nvPicPr>
          <p:cNvPr id="152580" name="Picture 4" descr="200901Figure4"/>
          <p:cNvPicPr>
            <a:picLocks noChangeAspect="1" noChangeArrowheads="1"/>
          </p:cNvPicPr>
          <p:nvPr/>
        </p:nvPicPr>
        <p:blipFill>
          <a:blip r:embed="rId3" cstate="print"/>
          <a:srcRect/>
          <a:stretch>
            <a:fillRect/>
          </a:stretch>
        </p:blipFill>
        <p:spPr bwMode="auto">
          <a:xfrm>
            <a:off x="152400" y="1295400"/>
            <a:ext cx="3862388" cy="2590800"/>
          </a:xfrm>
          <a:prstGeom prst="rect">
            <a:avLst/>
          </a:prstGeom>
          <a:noFill/>
        </p:spPr>
      </p:pic>
      <p:sp>
        <p:nvSpPr>
          <p:cNvPr id="152581" name="AutoShape 5" descr="N_09_plot"/>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152582" name="AutoShape 6" descr="N_09_plot"/>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152583" name="Picture 7" descr="N_09_plot"/>
          <p:cNvPicPr>
            <a:picLocks noChangeAspect="1" noChangeArrowheads="1"/>
          </p:cNvPicPr>
          <p:nvPr/>
        </p:nvPicPr>
        <p:blipFill>
          <a:blip r:embed="rId4" cstate="print"/>
          <a:srcRect/>
          <a:stretch>
            <a:fillRect/>
          </a:stretch>
        </p:blipFill>
        <p:spPr bwMode="auto">
          <a:xfrm>
            <a:off x="152400" y="3962400"/>
            <a:ext cx="4000500" cy="2286000"/>
          </a:xfrm>
          <a:prstGeom prst="rect">
            <a:avLst/>
          </a:prstGeom>
          <a:noFill/>
        </p:spPr>
      </p:pic>
      <p:pic>
        <p:nvPicPr>
          <p:cNvPr id="8"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457200" y="152400"/>
            <a:ext cx="8686800" cy="523875"/>
          </a:xfrm>
          <a:prstGeom prst="rect">
            <a:avLst/>
          </a:prstGeom>
          <a:noFill/>
          <a:ln w="9525">
            <a:noFill/>
            <a:miter lim="800000"/>
            <a:headEnd/>
            <a:tailEnd/>
          </a:ln>
        </p:spPr>
        <p:txBody>
          <a:bodyPr>
            <a:spAutoFit/>
          </a:bodyPr>
          <a:lstStyle/>
          <a:p>
            <a:r>
              <a:rPr lang="en-US" sz="2800">
                <a:latin typeface="Helvetica"/>
                <a:ea typeface="Helvetica"/>
                <a:cs typeface="Helvetica"/>
              </a:rPr>
              <a:t>New Ice Products from AVHRR, MODIS, SEVERI</a:t>
            </a:r>
          </a:p>
        </p:txBody>
      </p:sp>
      <p:pic>
        <p:nvPicPr>
          <p:cNvPr id="51203" name="Picture 8" descr="Z_mean_20030399_0400.params_IceThk.jpeg"/>
          <p:cNvPicPr>
            <a:picLocks noChangeAspect="1"/>
          </p:cNvPicPr>
          <p:nvPr/>
        </p:nvPicPr>
        <p:blipFill>
          <a:blip r:embed="rId3" cstate="print"/>
          <a:srcRect/>
          <a:stretch>
            <a:fillRect/>
          </a:stretch>
        </p:blipFill>
        <p:spPr bwMode="auto">
          <a:xfrm>
            <a:off x="4713288" y="1524000"/>
            <a:ext cx="4430712" cy="4800600"/>
          </a:xfrm>
          <a:prstGeom prst="rect">
            <a:avLst/>
          </a:prstGeom>
          <a:noFill/>
          <a:ln w="9525">
            <a:noFill/>
            <a:miter lim="800000"/>
            <a:headEnd/>
            <a:tailEnd/>
          </a:ln>
        </p:spPr>
      </p:pic>
      <p:sp>
        <p:nvSpPr>
          <p:cNvPr id="16" name="Text Box 7"/>
          <p:cNvSpPr txBox="1">
            <a:spLocks noChangeArrowheads="1"/>
          </p:cNvSpPr>
          <p:nvPr/>
        </p:nvSpPr>
        <p:spPr bwMode="auto">
          <a:xfrm>
            <a:off x="531813" y="1143000"/>
            <a:ext cx="3430587" cy="400050"/>
          </a:xfrm>
          <a:prstGeom prst="rect">
            <a:avLst/>
          </a:prstGeom>
          <a:noFill/>
          <a:ln w="28575">
            <a:noFill/>
            <a:miter lim="800000"/>
            <a:headEnd/>
            <a:tailEnd/>
          </a:ln>
          <a:effectLst/>
        </p:spPr>
        <p:txBody>
          <a:bodyPr>
            <a:spAutoFit/>
          </a:bodyPr>
          <a:lstStyle/>
          <a:p>
            <a:pPr marL="457200" indent="-457200"/>
            <a:r>
              <a:rPr lang="en-US" altLang="zh-CN" sz="2000">
                <a:solidFill>
                  <a:srgbClr val="000000"/>
                </a:solidFill>
                <a:effectLst>
                  <a:outerShdw blurRad="38100" dist="38100" dir="2700000" algn="tl">
                    <a:srgbClr val="C0C0C0"/>
                  </a:outerShdw>
                </a:effectLst>
                <a:ea typeface="宋体" charset="-122"/>
              </a:rPr>
              <a:t>Sea Ice Concentration</a:t>
            </a:r>
            <a:endParaRPr lang="zh-CN" altLang="en-US" sz="2000">
              <a:solidFill>
                <a:srgbClr val="000000"/>
              </a:solidFill>
              <a:effectLst>
                <a:outerShdw blurRad="38100" dist="38100" dir="2700000" algn="tl">
                  <a:srgbClr val="C0C0C0"/>
                </a:outerShdw>
              </a:effectLst>
              <a:ea typeface="宋体" charset="-122"/>
            </a:endParaRPr>
          </a:p>
        </p:txBody>
      </p:sp>
      <p:pic>
        <p:nvPicPr>
          <p:cNvPr id="51205" name="Picture 6" descr="SIC_summary.tif"/>
          <p:cNvPicPr>
            <a:picLocks noChangeAspect="1"/>
          </p:cNvPicPr>
          <p:nvPr/>
        </p:nvPicPr>
        <p:blipFill>
          <a:blip r:embed="rId4" cstate="print"/>
          <a:srcRect/>
          <a:stretch>
            <a:fillRect/>
          </a:stretch>
        </p:blipFill>
        <p:spPr bwMode="auto">
          <a:xfrm>
            <a:off x="284163" y="1676400"/>
            <a:ext cx="4287837" cy="4343400"/>
          </a:xfrm>
          <a:prstGeom prst="rect">
            <a:avLst/>
          </a:prstGeom>
          <a:noFill/>
          <a:ln w="9525">
            <a:noFill/>
            <a:miter lim="800000"/>
            <a:headEnd/>
            <a:tailEnd/>
          </a:ln>
        </p:spPr>
      </p:pic>
      <p:sp>
        <p:nvSpPr>
          <p:cNvPr id="18" name="Text Box 7"/>
          <p:cNvSpPr txBox="1">
            <a:spLocks noChangeArrowheads="1"/>
          </p:cNvSpPr>
          <p:nvPr/>
        </p:nvSpPr>
        <p:spPr bwMode="auto">
          <a:xfrm>
            <a:off x="5181600" y="1066800"/>
            <a:ext cx="3430588" cy="400050"/>
          </a:xfrm>
          <a:prstGeom prst="rect">
            <a:avLst/>
          </a:prstGeom>
          <a:noFill/>
          <a:ln w="28575">
            <a:noFill/>
            <a:miter lim="800000"/>
            <a:headEnd/>
            <a:tailEnd/>
          </a:ln>
          <a:effectLst/>
        </p:spPr>
        <p:txBody>
          <a:bodyPr>
            <a:spAutoFit/>
          </a:bodyPr>
          <a:lstStyle/>
          <a:p>
            <a:pPr marL="457200" indent="-457200"/>
            <a:r>
              <a:rPr lang="en-US" altLang="zh-CN" sz="2000" dirty="0">
                <a:solidFill>
                  <a:srgbClr val="000000"/>
                </a:solidFill>
                <a:effectLst>
                  <a:outerShdw blurRad="38100" dist="38100" dir="2700000" algn="tl">
                    <a:srgbClr val="C0C0C0"/>
                  </a:outerShdw>
                </a:effectLst>
                <a:ea typeface="宋体" charset="-122"/>
              </a:rPr>
              <a:t>Sea Ice Thickness</a:t>
            </a:r>
            <a:endParaRPr lang="zh-CN" altLang="en-US" sz="2000" dirty="0">
              <a:solidFill>
                <a:srgbClr val="000000"/>
              </a:solidFill>
              <a:effectLst>
                <a:outerShdw blurRad="38100" dist="38100" dir="2700000" algn="tl">
                  <a:srgbClr val="C0C0C0"/>
                </a:outerShdw>
              </a:effectLst>
              <a:ea typeface="宋体" charset="-122"/>
            </a:endParaRPr>
          </a:p>
        </p:txBody>
      </p:sp>
      <p:pic>
        <p:nvPicPr>
          <p:cNvPr id="7"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0" y="6232430"/>
            <a:ext cx="886408" cy="625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76200"/>
            <a:ext cx="8229600" cy="1143000"/>
          </a:xfrm>
        </p:spPr>
        <p:txBody>
          <a:bodyPr/>
          <a:lstStyle/>
          <a:p>
            <a:pPr eaLnBrk="1" hangingPunct="1"/>
            <a:r>
              <a:rPr lang="en-GB" smtClean="0">
                <a:ea typeface="ＭＳ Ｐゴシック" pitchFamily="48" charset="-128"/>
              </a:rPr>
              <a:t>Arctic Sea-Ice Thickness Change</a:t>
            </a:r>
          </a:p>
        </p:txBody>
      </p:sp>
      <p:grpSp>
        <p:nvGrpSpPr>
          <p:cNvPr id="2" name="Group 3"/>
          <p:cNvGrpSpPr>
            <a:grpSpLocks noChangeAspect="1"/>
          </p:cNvGrpSpPr>
          <p:nvPr/>
        </p:nvGrpSpPr>
        <p:grpSpPr bwMode="auto">
          <a:xfrm>
            <a:off x="523875" y="2349500"/>
            <a:ext cx="3336925" cy="3552825"/>
            <a:chOff x="3340" y="756"/>
            <a:chExt cx="2527" cy="2667"/>
          </a:xfrm>
        </p:grpSpPr>
        <p:pic>
          <p:nvPicPr>
            <p:cNvPr id="47115" name="Picture 4"/>
            <p:cNvPicPr>
              <a:picLocks noChangeAspect="1" noChangeArrowheads="1"/>
            </p:cNvPicPr>
            <p:nvPr/>
          </p:nvPicPr>
          <p:blipFill>
            <a:blip r:embed="rId3" cstate="print"/>
            <a:srcRect/>
            <a:stretch>
              <a:fillRect/>
            </a:stretch>
          </p:blipFill>
          <p:spPr bwMode="auto">
            <a:xfrm>
              <a:off x="3340" y="778"/>
              <a:ext cx="2527" cy="2643"/>
            </a:xfrm>
            <a:prstGeom prst="rect">
              <a:avLst/>
            </a:prstGeom>
            <a:noFill/>
            <a:ln w="9525">
              <a:noFill/>
              <a:miter lim="800000"/>
              <a:headEnd/>
              <a:tailEnd/>
            </a:ln>
          </p:spPr>
        </p:pic>
        <p:sp>
          <p:nvSpPr>
            <p:cNvPr id="47116" name="Rectangle 5"/>
            <p:cNvSpPr>
              <a:spLocks noChangeAspect="1" noChangeArrowheads="1"/>
            </p:cNvSpPr>
            <p:nvPr/>
          </p:nvSpPr>
          <p:spPr bwMode="auto">
            <a:xfrm>
              <a:off x="3355" y="756"/>
              <a:ext cx="2511" cy="2667"/>
            </a:xfrm>
            <a:prstGeom prst="rect">
              <a:avLst/>
            </a:prstGeom>
            <a:noFill/>
            <a:ln w="12700">
              <a:noFill/>
              <a:miter lim="800000"/>
              <a:headEnd/>
              <a:tailEnd/>
            </a:ln>
          </p:spPr>
          <p:txBody>
            <a:bodyPr wrap="none" anchor="ctr"/>
            <a:lstStyle/>
            <a:p>
              <a:endParaRPr lang="en-GB"/>
            </a:p>
          </p:txBody>
        </p:sp>
      </p:grpSp>
      <p:pic>
        <p:nvPicPr>
          <p:cNvPr id="47108" name="Picture 6"/>
          <p:cNvPicPr>
            <a:picLocks noChangeAspect="1" noChangeArrowheads="1"/>
          </p:cNvPicPr>
          <p:nvPr/>
        </p:nvPicPr>
        <p:blipFill>
          <a:blip r:embed="rId4" cstate="print"/>
          <a:srcRect/>
          <a:stretch>
            <a:fillRect/>
          </a:stretch>
        </p:blipFill>
        <p:spPr bwMode="auto">
          <a:xfrm>
            <a:off x="3960813" y="1403350"/>
            <a:ext cx="4344987" cy="4464050"/>
          </a:xfrm>
          <a:prstGeom prst="rect">
            <a:avLst/>
          </a:prstGeom>
          <a:noFill/>
          <a:ln w="9525">
            <a:noFill/>
            <a:miter lim="800000"/>
            <a:headEnd/>
            <a:tailEnd/>
          </a:ln>
        </p:spPr>
      </p:pic>
      <p:pic>
        <p:nvPicPr>
          <p:cNvPr id="47109" name="Picture 7"/>
          <p:cNvPicPr>
            <a:picLocks noChangeAspect="1" noChangeArrowheads="1"/>
          </p:cNvPicPr>
          <p:nvPr/>
        </p:nvPicPr>
        <p:blipFill>
          <a:blip r:embed="rId5" cstate="print"/>
          <a:srcRect r="1077" b="6349"/>
          <a:stretch>
            <a:fillRect/>
          </a:stretch>
        </p:blipFill>
        <p:spPr bwMode="auto">
          <a:xfrm>
            <a:off x="3924300" y="5876925"/>
            <a:ext cx="4298950" cy="530225"/>
          </a:xfrm>
          <a:prstGeom prst="rect">
            <a:avLst/>
          </a:prstGeom>
          <a:noFill/>
          <a:ln w="9525">
            <a:noFill/>
            <a:miter lim="800000"/>
            <a:headEnd/>
            <a:tailEnd/>
          </a:ln>
        </p:spPr>
      </p:pic>
      <p:sp>
        <p:nvSpPr>
          <p:cNvPr id="47110" name="Text Box 8"/>
          <p:cNvSpPr txBox="1">
            <a:spLocks noChangeArrowheads="1"/>
          </p:cNvSpPr>
          <p:nvPr/>
        </p:nvSpPr>
        <p:spPr bwMode="auto">
          <a:xfrm>
            <a:off x="3995738" y="5661025"/>
            <a:ext cx="2089150" cy="244475"/>
          </a:xfrm>
          <a:prstGeom prst="rect">
            <a:avLst/>
          </a:prstGeom>
          <a:noFill/>
          <a:ln w="9525">
            <a:noFill/>
            <a:miter lim="800000"/>
            <a:headEnd/>
            <a:tailEnd/>
          </a:ln>
        </p:spPr>
        <p:txBody>
          <a:bodyPr>
            <a:spAutoFit/>
          </a:bodyPr>
          <a:lstStyle/>
          <a:p>
            <a:pPr algn="l" eaLnBrk="0" hangingPunct="0"/>
            <a:r>
              <a:rPr lang="en-GB" sz="1000">
                <a:solidFill>
                  <a:schemeClr val="bg1"/>
                </a:solidFill>
              </a:rPr>
              <a:t>Courtesy K. Giles et al (2008)</a:t>
            </a:r>
            <a:endParaRPr lang="en-GB" sz="1200">
              <a:solidFill>
                <a:schemeClr val="bg1"/>
              </a:solidFill>
            </a:endParaRPr>
          </a:p>
        </p:txBody>
      </p:sp>
      <p:sp>
        <p:nvSpPr>
          <p:cNvPr id="47111" name="Text Box 9"/>
          <p:cNvSpPr txBox="1">
            <a:spLocks noChangeArrowheads="1"/>
          </p:cNvSpPr>
          <p:nvPr/>
        </p:nvSpPr>
        <p:spPr bwMode="auto">
          <a:xfrm>
            <a:off x="684213" y="1412875"/>
            <a:ext cx="3024187" cy="457200"/>
          </a:xfrm>
          <a:prstGeom prst="rect">
            <a:avLst/>
          </a:prstGeom>
          <a:noFill/>
          <a:ln w="9525">
            <a:noFill/>
            <a:miter lim="800000"/>
            <a:headEnd/>
            <a:tailEnd/>
          </a:ln>
        </p:spPr>
        <p:txBody>
          <a:bodyPr>
            <a:spAutoFit/>
          </a:bodyPr>
          <a:lstStyle/>
          <a:p>
            <a:pPr algn="l">
              <a:spcBef>
                <a:spcPct val="50000"/>
              </a:spcBef>
            </a:pPr>
            <a:r>
              <a:rPr lang="en-GB" sz="2400">
                <a:solidFill>
                  <a:schemeClr val="accent2"/>
                </a:solidFill>
              </a:rPr>
              <a:t>ERS-1/2: 1993-2002</a:t>
            </a:r>
          </a:p>
        </p:txBody>
      </p:sp>
      <p:sp>
        <p:nvSpPr>
          <p:cNvPr id="47112" name="Text Box 10"/>
          <p:cNvSpPr txBox="1">
            <a:spLocks noChangeArrowheads="1"/>
          </p:cNvSpPr>
          <p:nvPr/>
        </p:nvSpPr>
        <p:spPr bwMode="auto">
          <a:xfrm>
            <a:off x="4284663" y="908050"/>
            <a:ext cx="4103687" cy="457200"/>
          </a:xfrm>
          <a:prstGeom prst="rect">
            <a:avLst/>
          </a:prstGeom>
          <a:noFill/>
          <a:ln w="9525">
            <a:noFill/>
            <a:miter lim="800000"/>
            <a:headEnd/>
            <a:tailEnd/>
          </a:ln>
        </p:spPr>
        <p:txBody>
          <a:bodyPr>
            <a:spAutoFit/>
          </a:bodyPr>
          <a:lstStyle/>
          <a:p>
            <a:pPr algn="l">
              <a:spcBef>
                <a:spcPct val="50000"/>
              </a:spcBef>
            </a:pPr>
            <a:r>
              <a:rPr lang="en-GB" sz="2400">
                <a:solidFill>
                  <a:schemeClr val="accent2"/>
                </a:solidFill>
              </a:rPr>
              <a:t>Envisat: 2008 ice anomaly </a:t>
            </a:r>
          </a:p>
        </p:txBody>
      </p:sp>
      <p:sp>
        <p:nvSpPr>
          <p:cNvPr id="47113" name="Text Box 11"/>
          <p:cNvSpPr txBox="1">
            <a:spLocks noChangeArrowheads="1"/>
          </p:cNvSpPr>
          <p:nvPr/>
        </p:nvSpPr>
        <p:spPr bwMode="auto">
          <a:xfrm>
            <a:off x="323850" y="5949950"/>
            <a:ext cx="1371600" cy="244475"/>
          </a:xfrm>
          <a:prstGeom prst="rect">
            <a:avLst/>
          </a:prstGeom>
          <a:noFill/>
          <a:ln w="9525">
            <a:noFill/>
            <a:miter lim="800000"/>
            <a:headEnd/>
            <a:tailEnd/>
          </a:ln>
        </p:spPr>
        <p:txBody>
          <a:bodyPr>
            <a:spAutoFit/>
          </a:bodyPr>
          <a:lstStyle/>
          <a:p>
            <a:pPr algn="l" eaLnBrk="0" hangingPunct="0"/>
            <a:r>
              <a:rPr lang="en-GB" sz="1000">
                <a:solidFill>
                  <a:srgbClr val="094B36"/>
                </a:solidFill>
              </a:rPr>
              <a:t>Courtesy S. Laxon</a:t>
            </a:r>
            <a:endParaRPr lang="en-GB" sz="1200">
              <a:solidFill>
                <a:srgbClr val="094B36"/>
              </a:solidFill>
            </a:endParaRPr>
          </a:p>
        </p:txBody>
      </p:sp>
      <p:pic>
        <p:nvPicPr>
          <p:cNvPr id="47114" name="Picture 5"/>
          <p:cNvPicPr>
            <a:picLocks noChangeAspect="1" noChangeArrowheads="1"/>
          </p:cNvPicPr>
          <p:nvPr/>
        </p:nvPicPr>
        <p:blipFill>
          <a:blip r:embed="rId6" cstate="print"/>
          <a:srcRect/>
          <a:stretch>
            <a:fillRect/>
          </a:stretch>
        </p:blipFill>
        <p:spPr bwMode="auto">
          <a:xfrm>
            <a:off x="6732588" y="5445125"/>
            <a:ext cx="1552575" cy="398463"/>
          </a:xfrm>
          <a:prstGeom prst="rect">
            <a:avLst/>
          </a:prstGeom>
          <a:noFill/>
          <a:ln w="9525">
            <a:noFill/>
            <a:miter lim="800000"/>
            <a:headEnd/>
            <a:tailEnd/>
          </a:ln>
        </p:spPr>
      </p:pic>
      <p:pic>
        <p:nvPicPr>
          <p:cNvPr id="13" name="Picture 13" descr="IPY_2col_logo"/>
          <p:cNvPicPr>
            <a:picLocks noChangeAspect="1" noChangeArrowheads="1"/>
          </p:cNvPicPr>
          <p:nvPr/>
        </p:nvPicPr>
        <p:blipFill>
          <a:blip r:embed="rId7" cstate="print"/>
          <a:srcRect/>
          <a:stretch>
            <a:fillRect/>
          </a:stretch>
        </p:blipFill>
        <p:spPr bwMode="auto">
          <a:xfrm>
            <a:off x="8296275" y="0"/>
            <a:ext cx="847725" cy="847725"/>
          </a:xfrm>
          <a:prstGeom prst="rect">
            <a:avLst/>
          </a:prstGeom>
          <a:noFill/>
          <a:ln w="9525">
            <a:noFill/>
            <a:miter lim="800000"/>
            <a:headEnd/>
            <a:tailEnd/>
          </a:ln>
        </p:spPr>
      </p:pic>
      <p:pic>
        <p:nvPicPr>
          <p:cNvPr id="14" name="Picture 9" descr="WEB"/>
          <p:cNvPicPr>
            <a:picLocks noChangeAspect="1" noChangeArrowheads="1"/>
          </p:cNvPicPr>
          <p:nvPr/>
        </p:nvPicPr>
        <p:blipFill>
          <a:blip r:embed="rId8" cstate="print"/>
          <a:srcRect/>
          <a:stretch>
            <a:fillRect/>
          </a:stretch>
        </p:blipFill>
        <p:spPr bwMode="auto">
          <a:xfrm>
            <a:off x="0" y="6351238"/>
            <a:ext cx="999641" cy="506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31888" y="-4763"/>
            <a:ext cx="6872287" cy="6872288"/>
            <a:chOff x="713" y="-3"/>
            <a:chExt cx="4329" cy="4329"/>
          </a:xfrm>
        </p:grpSpPr>
        <p:pic>
          <p:nvPicPr>
            <p:cNvPr id="154627" name="Picture 3" descr="ASAR_GM June 2008 _ 10 first days temp"/>
            <p:cNvPicPr>
              <a:picLocks noChangeAspect="1" noChangeArrowheads="1"/>
            </p:cNvPicPr>
            <p:nvPr/>
          </p:nvPicPr>
          <p:blipFill>
            <a:blip r:embed="rId2" cstate="print"/>
            <a:srcRect/>
            <a:stretch>
              <a:fillRect/>
            </a:stretch>
          </p:blipFill>
          <p:spPr bwMode="auto">
            <a:xfrm>
              <a:off x="713" y="-3"/>
              <a:ext cx="4329" cy="4329"/>
            </a:xfrm>
            <a:prstGeom prst="rect">
              <a:avLst/>
            </a:prstGeom>
            <a:noFill/>
          </p:spPr>
        </p:pic>
        <p:sp>
          <p:nvSpPr>
            <p:cNvPr id="154628" name="Text Box 4"/>
            <p:cNvSpPr txBox="1">
              <a:spLocks noChangeArrowheads="1"/>
            </p:cNvSpPr>
            <p:nvPr/>
          </p:nvSpPr>
          <p:spPr bwMode="auto">
            <a:xfrm>
              <a:off x="2362" y="521"/>
              <a:ext cx="960" cy="192"/>
            </a:xfrm>
            <a:prstGeom prst="rect">
              <a:avLst/>
            </a:prstGeom>
            <a:noFill/>
            <a:ln w="9525">
              <a:noFill/>
              <a:miter lim="800000"/>
              <a:headEnd/>
              <a:tailEnd/>
            </a:ln>
            <a:effectLst/>
          </p:spPr>
          <p:txBody>
            <a:bodyPr wrap="none">
              <a:spAutoFit/>
            </a:bodyPr>
            <a:lstStyle/>
            <a:p>
              <a:pPr algn="l"/>
              <a:r>
                <a:rPr lang="en-GB" b="1" i="1">
                  <a:solidFill>
                    <a:schemeClr val="bg1"/>
                  </a:solidFill>
                </a:rPr>
                <a:t>Early June 2008</a:t>
              </a:r>
            </a:p>
          </p:txBody>
        </p:sp>
      </p:grpSp>
      <p:grpSp>
        <p:nvGrpSpPr>
          <p:cNvPr id="3" name="Group 5"/>
          <p:cNvGrpSpPr>
            <a:grpSpLocks/>
          </p:cNvGrpSpPr>
          <p:nvPr/>
        </p:nvGrpSpPr>
        <p:grpSpPr bwMode="auto">
          <a:xfrm>
            <a:off x="1131888" y="0"/>
            <a:ext cx="6872287" cy="6872288"/>
            <a:chOff x="713" y="0"/>
            <a:chExt cx="4329" cy="4329"/>
          </a:xfrm>
        </p:grpSpPr>
        <p:pic>
          <p:nvPicPr>
            <p:cNvPr id="154630" name="Picture 6" descr="ASAR_GM July 2008 _ 10 first days"/>
            <p:cNvPicPr>
              <a:picLocks noChangeAspect="1" noChangeArrowheads="1"/>
            </p:cNvPicPr>
            <p:nvPr/>
          </p:nvPicPr>
          <p:blipFill>
            <a:blip r:embed="rId3" cstate="print"/>
            <a:srcRect/>
            <a:stretch>
              <a:fillRect/>
            </a:stretch>
          </p:blipFill>
          <p:spPr bwMode="auto">
            <a:xfrm>
              <a:off x="713" y="0"/>
              <a:ext cx="4329" cy="4329"/>
            </a:xfrm>
            <a:prstGeom prst="rect">
              <a:avLst/>
            </a:prstGeom>
            <a:noFill/>
          </p:spPr>
        </p:pic>
        <p:sp>
          <p:nvSpPr>
            <p:cNvPr id="154631" name="Rectangle 7"/>
            <p:cNvSpPr>
              <a:spLocks noChangeArrowheads="1"/>
            </p:cNvSpPr>
            <p:nvPr/>
          </p:nvSpPr>
          <p:spPr bwMode="auto">
            <a:xfrm>
              <a:off x="2383" y="508"/>
              <a:ext cx="923" cy="192"/>
            </a:xfrm>
            <a:prstGeom prst="rect">
              <a:avLst/>
            </a:prstGeom>
            <a:noFill/>
            <a:ln w="9525">
              <a:noFill/>
              <a:miter lim="800000"/>
              <a:headEnd/>
              <a:tailEnd/>
            </a:ln>
            <a:effectLst/>
          </p:spPr>
          <p:txBody>
            <a:bodyPr wrap="none">
              <a:spAutoFit/>
            </a:bodyPr>
            <a:lstStyle/>
            <a:p>
              <a:pPr algn="l"/>
              <a:r>
                <a:rPr lang="en-GB" b="1" i="1">
                  <a:solidFill>
                    <a:schemeClr val="bg1"/>
                  </a:solidFill>
                </a:rPr>
                <a:t>Early July 2008</a:t>
              </a:r>
            </a:p>
          </p:txBody>
        </p:sp>
      </p:grpSp>
      <p:grpSp>
        <p:nvGrpSpPr>
          <p:cNvPr id="4" name="Group 8"/>
          <p:cNvGrpSpPr>
            <a:grpSpLocks/>
          </p:cNvGrpSpPr>
          <p:nvPr/>
        </p:nvGrpSpPr>
        <p:grpSpPr bwMode="auto">
          <a:xfrm>
            <a:off x="1131888" y="-14288"/>
            <a:ext cx="6872287" cy="6872288"/>
            <a:chOff x="713" y="-9"/>
            <a:chExt cx="4329" cy="4329"/>
          </a:xfrm>
        </p:grpSpPr>
        <p:pic>
          <p:nvPicPr>
            <p:cNvPr id="154633" name="Picture 9" descr="ASAR_GM August 2008 _ 10 first days"/>
            <p:cNvPicPr>
              <a:picLocks noChangeAspect="1" noChangeArrowheads="1"/>
            </p:cNvPicPr>
            <p:nvPr/>
          </p:nvPicPr>
          <p:blipFill>
            <a:blip r:embed="rId4" cstate="print"/>
            <a:srcRect/>
            <a:stretch>
              <a:fillRect/>
            </a:stretch>
          </p:blipFill>
          <p:spPr bwMode="auto">
            <a:xfrm>
              <a:off x="713" y="-9"/>
              <a:ext cx="4329" cy="4329"/>
            </a:xfrm>
            <a:prstGeom prst="rect">
              <a:avLst/>
            </a:prstGeom>
            <a:noFill/>
          </p:spPr>
        </p:pic>
        <p:sp>
          <p:nvSpPr>
            <p:cNvPr id="154634" name="Rectangle 10"/>
            <p:cNvSpPr>
              <a:spLocks noChangeArrowheads="1"/>
            </p:cNvSpPr>
            <p:nvPr/>
          </p:nvSpPr>
          <p:spPr bwMode="auto">
            <a:xfrm>
              <a:off x="2362" y="506"/>
              <a:ext cx="1084" cy="192"/>
            </a:xfrm>
            <a:prstGeom prst="rect">
              <a:avLst/>
            </a:prstGeom>
            <a:noFill/>
            <a:ln w="9525">
              <a:noFill/>
              <a:miter lim="800000"/>
              <a:headEnd/>
              <a:tailEnd/>
            </a:ln>
            <a:effectLst/>
          </p:spPr>
          <p:txBody>
            <a:bodyPr wrap="none">
              <a:spAutoFit/>
            </a:bodyPr>
            <a:lstStyle/>
            <a:p>
              <a:r>
                <a:rPr lang="en-GB" b="1" i="1">
                  <a:solidFill>
                    <a:schemeClr val="bg1"/>
                  </a:solidFill>
                </a:rPr>
                <a:t>Early August 2008</a:t>
              </a:r>
            </a:p>
          </p:txBody>
        </p:sp>
      </p:grpSp>
      <p:grpSp>
        <p:nvGrpSpPr>
          <p:cNvPr id="5" name="Group 11"/>
          <p:cNvGrpSpPr>
            <a:grpSpLocks/>
          </p:cNvGrpSpPr>
          <p:nvPr/>
        </p:nvGrpSpPr>
        <p:grpSpPr bwMode="auto">
          <a:xfrm>
            <a:off x="1131888" y="0"/>
            <a:ext cx="6872287" cy="6872288"/>
            <a:chOff x="713" y="-9"/>
            <a:chExt cx="4329" cy="4329"/>
          </a:xfrm>
        </p:grpSpPr>
        <p:pic>
          <p:nvPicPr>
            <p:cNvPr id="154636" name="Picture 12" descr="200808_21-29 mask"/>
            <p:cNvPicPr>
              <a:picLocks noChangeAspect="1" noChangeArrowheads="1"/>
            </p:cNvPicPr>
            <p:nvPr/>
          </p:nvPicPr>
          <p:blipFill>
            <a:blip r:embed="rId5" cstate="print"/>
            <a:srcRect/>
            <a:stretch>
              <a:fillRect/>
            </a:stretch>
          </p:blipFill>
          <p:spPr bwMode="auto">
            <a:xfrm>
              <a:off x="713" y="-9"/>
              <a:ext cx="4329" cy="4329"/>
            </a:xfrm>
            <a:prstGeom prst="rect">
              <a:avLst/>
            </a:prstGeom>
            <a:noFill/>
          </p:spPr>
        </p:pic>
        <p:sp>
          <p:nvSpPr>
            <p:cNvPr id="154637" name="Rectangle 13"/>
            <p:cNvSpPr>
              <a:spLocks noChangeArrowheads="1"/>
            </p:cNvSpPr>
            <p:nvPr/>
          </p:nvSpPr>
          <p:spPr bwMode="auto">
            <a:xfrm>
              <a:off x="2331" y="502"/>
              <a:ext cx="1021" cy="192"/>
            </a:xfrm>
            <a:prstGeom prst="rect">
              <a:avLst/>
            </a:prstGeom>
            <a:noFill/>
            <a:ln w="9525">
              <a:noFill/>
              <a:miter lim="800000"/>
              <a:headEnd/>
              <a:tailEnd/>
            </a:ln>
            <a:effectLst/>
          </p:spPr>
          <p:txBody>
            <a:bodyPr wrap="none">
              <a:spAutoFit/>
            </a:bodyPr>
            <a:lstStyle/>
            <a:p>
              <a:r>
                <a:rPr lang="en-GB" b="1" i="1">
                  <a:solidFill>
                    <a:schemeClr val="bg1"/>
                  </a:solidFill>
                </a:rPr>
                <a:t>End August 2008</a:t>
              </a:r>
            </a:p>
          </p:txBody>
        </p:sp>
      </p:grpSp>
      <p:grpSp>
        <p:nvGrpSpPr>
          <p:cNvPr id="6" name="Group 14"/>
          <p:cNvGrpSpPr>
            <a:grpSpLocks/>
          </p:cNvGrpSpPr>
          <p:nvPr/>
        </p:nvGrpSpPr>
        <p:grpSpPr bwMode="auto">
          <a:xfrm>
            <a:off x="1131888" y="-14288"/>
            <a:ext cx="6872287" cy="6872288"/>
            <a:chOff x="713" y="-9"/>
            <a:chExt cx="4329" cy="4329"/>
          </a:xfrm>
        </p:grpSpPr>
        <p:pic>
          <p:nvPicPr>
            <p:cNvPr id="154639" name="Picture 15" descr="200809_02-11 mask"/>
            <p:cNvPicPr>
              <a:picLocks noChangeAspect="1" noChangeArrowheads="1"/>
            </p:cNvPicPr>
            <p:nvPr/>
          </p:nvPicPr>
          <p:blipFill>
            <a:blip r:embed="rId6" cstate="print"/>
            <a:srcRect/>
            <a:stretch>
              <a:fillRect/>
            </a:stretch>
          </p:blipFill>
          <p:spPr bwMode="auto">
            <a:xfrm>
              <a:off x="713" y="-9"/>
              <a:ext cx="4329" cy="4329"/>
            </a:xfrm>
            <a:prstGeom prst="rect">
              <a:avLst/>
            </a:prstGeom>
            <a:noFill/>
          </p:spPr>
        </p:pic>
        <p:sp>
          <p:nvSpPr>
            <p:cNvPr id="154640" name="Rectangle 16"/>
            <p:cNvSpPr>
              <a:spLocks noChangeArrowheads="1"/>
            </p:cNvSpPr>
            <p:nvPr/>
          </p:nvSpPr>
          <p:spPr bwMode="auto">
            <a:xfrm>
              <a:off x="2204" y="505"/>
              <a:ext cx="1278" cy="192"/>
            </a:xfrm>
            <a:prstGeom prst="rect">
              <a:avLst/>
            </a:prstGeom>
            <a:noFill/>
            <a:ln w="9525">
              <a:noFill/>
              <a:miter lim="800000"/>
              <a:headEnd/>
              <a:tailEnd/>
            </a:ln>
            <a:effectLst/>
          </p:spPr>
          <p:txBody>
            <a:bodyPr wrap="none">
              <a:spAutoFit/>
            </a:bodyPr>
            <a:lstStyle/>
            <a:p>
              <a:r>
                <a:rPr lang="en-GB" b="1" i="1">
                  <a:solidFill>
                    <a:schemeClr val="bg1"/>
                  </a:solidFill>
                </a:rPr>
                <a:t>Early September 2008</a:t>
              </a:r>
            </a:p>
          </p:txBody>
        </p:sp>
      </p:grpSp>
      <p:sp>
        <p:nvSpPr>
          <p:cNvPr id="154641" name="Text Box 17"/>
          <p:cNvSpPr txBox="1">
            <a:spLocks noChangeArrowheads="1"/>
          </p:cNvSpPr>
          <p:nvPr/>
        </p:nvSpPr>
        <p:spPr bwMode="auto">
          <a:xfrm>
            <a:off x="4708525" y="0"/>
            <a:ext cx="3271838" cy="396875"/>
          </a:xfrm>
          <a:prstGeom prst="rect">
            <a:avLst/>
          </a:prstGeom>
          <a:solidFill>
            <a:srgbClr val="FFFFFF">
              <a:alpha val="60001"/>
            </a:srgbClr>
          </a:solidFill>
          <a:ln w="9525">
            <a:noFill/>
            <a:miter lim="800000"/>
            <a:headEnd/>
            <a:tailEnd/>
          </a:ln>
          <a:effectLst/>
        </p:spPr>
        <p:txBody>
          <a:bodyPr wrap="none">
            <a:spAutoFit/>
          </a:bodyPr>
          <a:lstStyle/>
          <a:p>
            <a:pPr algn="l"/>
            <a:r>
              <a:rPr lang="en-GB" sz="2000" b="1" i="1">
                <a:solidFill>
                  <a:srgbClr val="000099"/>
                </a:solidFill>
              </a:rPr>
              <a:t>2008 Arctic sea ice extent</a:t>
            </a:r>
          </a:p>
        </p:txBody>
      </p:sp>
      <p:sp>
        <p:nvSpPr>
          <p:cNvPr id="154642" name="Text Box 18"/>
          <p:cNvSpPr txBox="1">
            <a:spLocks noChangeArrowheads="1"/>
          </p:cNvSpPr>
          <p:nvPr/>
        </p:nvSpPr>
        <p:spPr bwMode="auto">
          <a:xfrm>
            <a:off x="44450" y="5521325"/>
            <a:ext cx="1073150" cy="457200"/>
          </a:xfrm>
          <a:prstGeom prst="rect">
            <a:avLst/>
          </a:prstGeom>
          <a:noFill/>
          <a:ln w="9525">
            <a:noFill/>
            <a:miter lim="800000"/>
            <a:headEnd/>
            <a:tailEnd/>
          </a:ln>
          <a:effectLst/>
        </p:spPr>
        <p:txBody>
          <a:bodyPr wrap="none">
            <a:spAutoFit/>
          </a:bodyPr>
          <a:lstStyle/>
          <a:p>
            <a:r>
              <a:rPr lang="en-GB" sz="1200" b="1" i="1">
                <a:solidFill>
                  <a:schemeClr val="bg1"/>
                </a:solidFill>
              </a:rPr>
              <a:t>ASAR GMM </a:t>
            </a:r>
          </a:p>
          <a:p>
            <a:r>
              <a:rPr lang="en-GB" sz="1200" b="1" i="1">
                <a:solidFill>
                  <a:schemeClr val="bg1"/>
                </a:solidFill>
              </a:rPr>
              <a:t>mosaic</a:t>
            </a:r>
          </a:p>
        </p:txBody>
      </p:sp>
      <p:sp>
        <p:nvSpPr>
          <p:cNvPr id="154643" name="Rectangle 19"/>
          <p:cNvSpPr>
            <a:spLocks noChangeArrowheads="1"/>
          </p:cNvSpPr>
          <p:nvPr/>
        </p:nvSpPr>
        <p:spPr bwMode="auto">
          <a:xfrm>
            <a:off x="2527300" y="5235575"/>
            <a:ext cx="938213" cy="274638"/>
          </a:xfrm>
          <a:prstGeom prst="rect">
            <a:avLst/>
          </a:prstGeom>
          <a:noFill/>
          <a:ln w="9525">
            <a:noFill/>
            <a:miter lim="800000"/>
            <a:headEnd/>
            <a:tailEnd/>
          </a:ln>
          <a:effectLst/>
        </p:spPr>
        <p:txBody>
          <a:bodyPr wrap="none">
            <a:spAutoFit/>
          </a:bodyPr>
          <a:lstStyle/>
          <a:p>
            <a:pPr algn="l"/>
            <a:r>
              <a:rPr lang="en-GB" sz="1200" b="1" i="1">
                <a:solidFill>
                  <a:schemeClr val="bg1"/>
                </a:solidFill>
              </a:rPr>
              <a:t>Greenland</a:t>
            </a:r>
          </a:p>
        </p:txBody>
      </p:sp>
      <p:sp>
        <p:nvSpPr>
          <p:cNvPr id="154644" name="Rectangle 20"/>
          <p:cNvSpPr>
            <a:spLocks noChangeArrowheads="1"/>
          </p:cNvSpPr>
          <p:nvPr/>
        </p:nvSpPr>
        <p:spPr bwMode="auto">
          <a:xfrm>
            <a:off x="1163638" y="1736725"/>
            <a:ext cx="733425" cy="274638"/>
          </a:xfrm>
          <a:prstGeom prst="rect">
            <a:avLst/>
          </a:prstGeom>
          <a:noFill/>
          <a:ln w="9525">
            <a:noFill/>
            <a:miter lim="800000"/>
            <a:headEnd/>
            <a:tailEnd/>
          </a:ln>
          <a:effectLst/>
        </p:spPr>
        <p:txBody>
          <a:bodyPr wrap="none">
            <a:spAutoFit/>
          </a:bodyPr>
          <a:lstStyle/>
          <a:p>
            <a:pPr algn="l"/>
            <a:r>
              <a:rPr lang="en-GB" sz="1200" b="1" i="1">
                <a:solidFill>
                  <a:schemeClr val="bg1"/>
                </a:solidFill>
              </a:rPr>
              <a:t>Canada</a:t>
            </a:r>
          </a:p>
        </p:txBody>
      </p:sp>
      <p:sp>
        <p:nvSpPr>
          <p:cNvPr id="154645" name="Rectangle 21"/>
          <p:cNvSpPr>
            <a:spLocks noChangeArrowheads="1"/>
          </p:cNvSpPr>
          <p:nvPr/>
        </p:nvSpPr>
        <p:spPr bwMode="auto">
          <a:xfrm>
            <a:off x="6834188" y="3155950"/>
            <a:ext cx="682625" cy="274638"/>
          </a:xfrm>
          <a:prstGeom prst="rect">
            <a:avLst/>
          </a:prstGeom>
          <a:noFill/>
          <a:ln w="9525">
            <a:noFill/>
            <a:miter lim="800000"/>
            <a:headEnd/>
            <a:tailEnd/>
          </a:ln>
          <a:effectLst/>
        </p:spPr>
        <p:txBody>
          <a:bodyPr wrap="none">
            <a:spAutoFit/>
          </a:bodyPr>
          <a:lstStyle/>
          <a:p>
            <a:pPr algn="l"/>
            <a:r>
              <a:rPr lang="en-GB" sz="1200" b="1" i="1">
                <a:solidFill>
                  <a:schemeClr val="bg1"/>
                </a:solidFill>
              </a:rPr>
              <a:t>Russia</a:t>
            </a:r>
          </a:p>
        </p:txBody>
      </p:sp>
      <p:pic>
        <p:nvPicPr>
          <p:cNvPr id="154646" name="Picture 22" descr="ENVISAT_JPG"/>
          <p:cNvPicPr>
            <a:picLocks noChangeAspect="1" noChangeArrowheads="1"/>
          </p:cNvPicPr>
          <p:nvPr/>
        </p:nvPicPr>
        <p:blipFill>
          <a:blip r:embed="rId7" cstate="print"/>
          <a:srcRect/>
          <a:stretch>
            <a:fillRect/>
          </a:stretch>
        </p:blipFill>
        <p:spPr bwMode="auto">
          <a:xfrm>
            <a:off x="6767513" y="6280150"/>
            <a:ext cx="1233487" cy="577850"/>
          </a:xfrm>
          <a:prstGeom prst="rect">
            <a:avLst/>
          </a:prstGeom>
          <a:noFill/>
        </p:spPr>
      </p:pic>
      <p:pic>
        <p:nvPicPr>
          <p:cNvPr id="154647" name="Picture 23" descr="WEB"/>
          <p:cNvPicPr>
            <a:picLocks noChangeAspect="1" noChangeArrowheads="1"/>
          </p:cNvPicPr>
          <p:nvPr/>
        </p:nvPicPr>
        <p:blipFill>
          <a:blip r:embed="rId8" cstate="print"/>
          <a:srcRect/>
          <a:stretch>
            <a:fillRect/>
          </a:stretch>
        </p:blipFill>
        <p:spPr bwMode="auto">
          <a:xfrm>
            <a:off x="0" y="0"/>
            <a:ext cx="1600200" cy="811213"/>
          </a:xfrm>
          <a:prstGeom prst="rect">
            <a:avLst/>
          </a:prstGeom>
          <a:noFill/>
        </p:spPr>
      </p:pic>
      <p:pic>
        <p:nvPicPr>
          <p:cNvPr id="24" name="Picture 13" descr="IPY_2col_logo"/>
          <p:cNvPicPr>
            <a:picLocks noChangeAspect="1" noChangeArrowheads="1"/>
          </p:cNvPicPr>
          <p:nvPr/>
        </p:nvPicPr>
        <p:blipFill>
          <a:blip r:embed="rId9"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200809_02-11 mask"/>
          <p:cNvPicPr>
            <a:picLocks noChangeAspect="1" noChangeArrowheads="1"/>
          </p:cNvPicPr>
          <p:nvPr/>
        </p:nvPicPr>
        <p:blipFill>
          <a:blip r:embed="rId2" cstate="print"/>
          <a:srcRect/>
          <a:stretch>
            <a:fillRect/>
          </a:stretch>
        </p:blipFill>
        <p:spPr bwMode="auto">
          <a:xfrm>
            <a:off x="1131888" y="-4763"/>
            <a:ext cx="6872287" cy="6872288"/>
          </a:xfrm>
          <a:prstGeom prst="rect">
            <a:avLst/>
          </a:prstGeom>
          <a:noFill/>
        </p:spPr>
      </p:pic>
      <p:sp>
        <p:nvSpPr>
          <p:cNvPr id="155651" name="Rectangle 3"/>
          <p:cNvSpPr>
            <a:spLocks noChangeArrowheads="1"/>
          </p:cNvSpPr>
          <p:nvPr/>
        </p:nvSpPr>
        <p:spPr bwMode="auto">
          <a:xfrm>
            <a:off x="2500313" y="6523038"/>
            <a:ext cx="2028825" cy="304800"/>
          </a:xfrm>
          <a:prstGeom prst="rect">
            <a:avLst/>
          </a:prstGeom>
          <a:noFill/>
          <a:ln w="9525">
            <a:noFill/>
            <a:miter lim="800000"/>
            <a:headEnd/>
            <a:tailEnd/>
          </a:ln>
          <a:effectLst/>
        </p:spPr>
        <p:txBody>
          <a:bodyPr wrap="none">
            <a:spAutoFit/>
          </a:bodyPr>
          <a:lstStyle/>
          <a:p>
            <a:r>
              <a:rPr lang="en-GB" b="1" i="1">
                <a:solidFill>
                  <a:schemeClr val="bg1"/>
                </a:solidFill>
              </a:rPr>
              <a:t>Early September 2008</a:t>
            </a:r>
          </a:p>
        </p:txBody>
      </p:sp>
      <p:sp>
        <p:nvSpPr>
          <p:cNvPr id="155652" name="Rectangle 4"/>
          <p:cNvSpPr>
            <a:spLocks noChangeArrowheads="1"/>
          </p:cNvSpPr>
          <p:nvPr/>
        </p:nvSpPr>
        <p:spPr bwMode="auto">
          <a:xfrm>
            <a:off x="2527300" y="5235575"/>
            <a:ext cx="938213" cy="274638"/>
          </a:xfrm>
          <a:prstGeom prst="rect">
            <a:avLst/>
          </a:prstGeom>
          <a:noFill/>
          <a:ln w="9525">
            <a:noFill/>
            <a:miter lim="800000"/>
            <a:headEnd/>
            <a:tailEnd/>
          </a:ln>
          <a:effectLst/>
        </p:spPr>
        <p:txBody>
          <a:bodyPr wrap="none">
            <a:spAutoFit/>
          </a:bodyPr>
          <a:lstStyle/>
          <a:p>
            <a:pPr algn="l"/>
            <a:r>
              <a:rPr lang="en-GB" sz="1200" b="1" i="1">
                <a:solidFill>
                  <a:schemeClr val="bg1"/>
                </a:solidFill>
              </a:rPr>
              <a:t>Greenland</a:t>
            </a:r>
          </a:p>
        </p:txBody>
      </p:sp>
      <p:sp>
        <p:nvSpPr>
          <p:cNvPr id="155653" name="Rectangle 5"/>
          <p:cNvSpPr>
            <a:spLocks noChangeArrowheads="1"/>
          </p:cNvSpPr>
          <p:nvPr/>
        </p:nvSpPr>
        <p:spPr bwMode="auto">
          <a:xfrm>
            <a:off x="1163638" y="1736725"/>
            <a:ext cx="733425" cy="274638"/>
          </a:xfrm>
          <a:prstGeom prst="rect">
            <a:avLst/>
          </a:prstGeom>
          <a:noFill/>
          <a:ln w="9525">
            <a:noFill/>
            <a:miter lim="800000"/>
            <a:headEnd/>
            <a:tailEnd/>
          </a:ln>
          <a:effectLst/>
        </p:spPr>
        <p:txBody>
          <a:bodyPr wrap="none">
            <a:spAutoFit/>
          </a:bodyPr>
          <a:lstStyle/>
          <a:p>
            <a:pPr algn="l"/>
            <a:r>
              <a:rPr lang="en-GB" sz="1200" b="1" i="1">
                <a:solidFill>
                  <a:schemeClr val="bg1"/>
                </a:solidFill>
              </a:rPr>
              <a:t>Canada</a:t>
            </a:r>
          </a:p>
        </p:txBody>
      </p:sp>
      <p:sp>
        <p:nvSpPr>
          <p:cNvPr id="155654" name="Rectangle 6"/>
          <p:cNvSpPr>
            <a:spLocks noChangeArrowheads="1"/>
          </p:cNvSpPr>
          <p:nvPr/>
        </p:nvSpPr>
        <p:spPr bwMode="auto">
          <a:xfrm>
            <a:off x="6834188" y="3155950"/>
            <a:ext cx="682625" cy="274638"/>
          </a:xfrm>
          <a:prstGeom prst="rect">
            <a:avLst/>
          </a:prstGeom>
          <a:noFill/>
          <a:ln w="9525">
            <a:noFill/>
            <a:miter lim="800000"/>
            <a:headEnd/>
            <a:tailEnd/>
          </a:ln>
          <a:effectLst/>
        </p:spPr>
        <p:txBody>
          <a:bodyPr wrap="none">
            <a:spAutoFit/>
          </a:bodyPr>
          <a:lstStyle/>
          <a:p>
            <a:pPr algn="l"/>
            <a:r>
              <a:rPr lang="en-GB" sz="1200" b="1" i="1">
                <a:solidFill>
                  <a:schemeClr val="bg1"/>
                </a:solidFill>
              </a:rPr>
              <a:t>Russia</a:t>
            </a:r>
          </a:p>
        </p:txBody>
      </p:sp>
      <p:grpSp>
        <p:nvGrpSpPr>
          <p:cNvPr id="2" name="Group 7"/>
          <p:cNvGrpSpPr>
            <a:grpSpLocks/>
          </p:cNvGrpSpPr>
          <p:nvPr/>
        </p:nvGrpSpPr>
        <p:grpSpPr bwMode="auto">
          <a:xfrm>
            <a:off x="1838325" y="141288"/>
            <a:ext cx="4522788" cy="5826125"/>
            <a:chOff x="1158" y="89"/>
            <a:chExt cx="2849" cy="3670"/>
          </a:xfrm>
        </p:grpSpPr>
        <p:sp>
          <p:nvSpPr>
            <p:cNvPr id="155656" name="Freeform 8"/>
            <p:cNvSpPr>
              <a:spLocks/>
            </p:cNvSpPr>
            <p:nvPr/>
          </p:nvSpPr>
          <p:spPr bwMode="auto">
            <a:xfrm>
              <a:off x="1158" y="89"/>
              <a:ext cx="1409" cy="2975"/>
            </a:xfrm>
            <a:custGeom>
              <a:avLst/>
              <a:gdLst/>
              <a:ahLst/>
              <a:cxnLst>
                <a:cxn ang="0">
                  <a:pos x="0" y="2975"/>
                </a:cxn>
                <a:cxn ang="0">
                  <a:pos x="297" y="2583"/>
                </a:cxn>
                <a:cxn ang="0">
                  <a:pos x="279" y="2263"/>
                </a:cxn>
                <a:cxn ang="0">
                  <a:pos x="297" y="1995"/>
                </a:cxn>
                <a:cxn ang="0">
                  <a:pos x="350" y="1639"/>
                </a:cxn>
                <a:cxn ang="0">
                  <a:pos x="386" y="1473"/>
                </a:cxn>
                <a:cxn ang="0">
                  <a:pos x="505" y="1425"/>
                </a:cxn>
                <a:cxn ang="0">
                  <a:pos x="576" y="1289"/>
                </a:cxn>
                <a:cxn ang="0">
                  <a:pos x="564" y="1170"/>
                </a:cxn>
                <a:cxn ang="0">
                  <a:pos x="445" y="974"/>
                </a:cxn>
                <a:cxn ang="0">
                  <a:pos x="445" y="796"/>
                </a:cxn>
                <a:cxn ang="0">
                  <a:pos x="618" y="707"/>
                </a:cxn>
                <a:cxn ang="0">
                  <a:pos x="1057" y="606"/>
                </a:cxn>
                <a:cxn ang="0">
                  <a:pos x="1366" y="321"/>
                </a:cxn>
                <a:cxn ang="0">
                  <a:pos x="1318" y="0"/>
                </a:cxn>
              </a:cxnLst>
              <a:rect l="0" t="0" r="r" b="b"/>
              <a:pathLst>
                <a:path w="1409" h="2975">
                  <a:moveTo>
                    <a:pt x="0" y="2975"/>
                  </a:moveTo>
                  <a:cubicBezTo>
                    <a:pt x="125" y="2838"/>
                    <a:pt x="250" y="2702"/>
                    <a:pt x="297" y="2583"/>
                  </a:cubicBezTo>
                  <a:cubicBezTo>
                    <a:pt x="344" y="2464"/>
                    <a:pt x="279" y="2361"/>
                    <a:pt x="279" y="2263"/>
                  </a:cubicBezTo>
                  <a:cubicBezTo>
                    <a:pt x="279" y="2165"/>
                    <a:pt x="285" y="2099"/>
                    <a:pt x="297" y="1995"/>
                  </a:cubicBezTo>
                  <a:cubicBezTo>
                    <a:pt x="309" y="1891"/>
                    <a:pt x="335" y="1726"/>
                    <a:pt x="350" y="1639"/>
                  </a:cubicBezTo>
                  <a:cubicBezTo>
                    <a:pt x="365" y="1552"/>
                    <a:pt x="360" y="1509"/>
                    <a:pt x="386" y="1473"/>
                  </a:cubicBezTo>
                  <a:cubicBezTo>
                    <a:pt x="412" y="1437"/>
                    <a:pt x="474" y="1455"/>
                    <a:pt x="505" y="1425"/>
                  </a:cubicBezTo>
                  <a:cubicBezTo>
                    <a:pt x="536" y="1395"/>
                    <a:pt x="566" y="1331"/>
                    <a:pt x="576" y="1289"/>
                  </a:cubicBezTo>
                  <a:cubicBezTo>
                    <a:pt x="586" y="1247"/>
                    <a:pt x="586" y="1222"/>
                    <a:pt x="564" y="1170"/>
                  </a:cubicBezTo>
                  <a:cubicBezTo>
                    <a:pt x="542" y="1118"/>
                    <a:pt x="465" y="1036"/>
                    <a:pt x="445" y="974"/>
                  </a:cubicBezTo>
                  <a:cubicBezTo>
                    <a:pt x="425" y="912"/>
                    <a:pt x="416" y="840"/>
                    <a:pt x="445" y="796"/>
                  </a:cubicBezTo>
                  <a:cubicBezTo>
                    <a:pt x="474" y="752"/>
                    <a:pt x="516" y="739"/>
                    <a:pt x="618" y="707"/>
                  </a:cubicBezTo>
                  <a:cubicBezTo>
                    <a:pt x="720" y="675"/>
                    <a:pt x="932" y="670"/>
                    <a:pt x="1057" y="606"/>
                  </a:cubicBezTo>
                  <a:cubicBezTo>
                    <a:pt x="1182" y="542"/>
                    <a:pt x="1323" y="422"/>
                    <a:pt x="1366" y="321"/>
                  </a:cubicBezTo>
                  <a:cubicBezTo>
                    <a:pt x="1409" y="220"/>
                    <a:pt x="1363" y="110"/>
                    <a:pt x="1318" y="0"/>
                  </a:cubicBezTo>
                </a:path>
              </a:pathLst>
            </a:custGeom>
            <a:noFill/>
            <a:ln w="57150" cmpd="sng">
              <a:solidFill>
                <a:srgbClr val="FF0000"/>
              </a:solidFill>
              <a:round/>
              <a:headEnd type="arrow" w="med" len="med"/>
              <a:tailEnd type="arrow" w="med" len="med"/>
            </a:ln>
            <a:effectLst/>
          </p:spPr>
          <p:txBody>
            <a:bodyPr/>
            <a:lstStyle/>
            <a:p>
              <a:endParaRPr lang="en-US"/>
            </a:p>
          </p:txBody>
        </p:sp>
        <p:sp>
          <p:nvSpPr>
            <p:cNvPr id="155657" name="Freeform 9"/>
            <p:cNvSpPr>
              <a:spLocks/>
            </p:cNvSpPr>
            <p:nvPr/>
          </p:nvSpPr>
          <p:spPr bwMode="auto">
            <a:xfrm>
              <a:off x="2672" y="380"/>
              <a:ext cx="1335" cy="3379"/>
            </a:xfrm>
            <a:custGeom>
              <a:avLst/>
              <a:gdLst/>
              <a:ahLst/>
              <a:cxnLst>
                <a:cxn ang="0">
                  <a:pos x="612" y="3379"/>
                </a:cxn>
                <a:cxn ang="0">
                  <a:pos x="968" y="2987"/>
                </a:cxn>
                <a:cxn ang="0">
                  <a:pos x="1117" y="2643"/>
                </a:cxn>
                <a:cxn ang="0">
                  <a:pos x="1223" y="2185"/>
                </a:cxn>
                <a:cxn ang="0">
                  <a:pos x="1312" y="1776"/>
                </a:cxn>
                <a:cxn ang="0">
                  <a:pos x="1330" y="1615"/>
                </a:cxn>
                <a:cxn ang="0">
                  <a:pos x="1283" y="1538"/>
                </a:cxn>
                <a:cxn ang="0">
                  <a:pos x="1247" y="1461"/>
                </a:cxn>
                <a:cxn ang="0">
                  <a:pos x="1247" y="1324"/>
                </a:cxn>
                <a:cxn ang="0">
                  <a:pos x="1253" y="1099"/>
                </a:cxn>
                <a:cxn ang="0">
                  <a:pos x="1200" y="998"/>
                </a:cxn>
                <a:cxn ang="0">
                  <a:pos x="921" y="814"/>
                </a:cxn>
                <a:cxn ang="0">
                  <a:pos x="588" y="493"/>
                </a:cxn>
                <a:cxn ang="0">
                  <a:pos x="256" y="279"/>
                </a:cxn>
                <a:cxn ang="0">
                  <a:pos x="0" y="0"/>
                </a:cxn>
              </a:cxnLst>
              <a:rect l="0" t="0" r="r" b="b"/>
              <a:pathLst>
                <a:path w="1335" h="3379">
                  <a:moveTo>
                    <a:pt x="612" y="3379"/>
                  </a:moveTo>
                  <a:cubicBezTo>
                    <a:pt x="748" y="3244"/>
                    <a:pt x="884" y="3110"/>
                    <a:pt x="968" y="2987"/>
                  </a:cubicBezTo>
                  <a:cubicBezTo>
                    <a:pt x="1052" y="2864"/>
                    <a:pt x="1074" y="2777"/>
                    <a:pt x="1117" y="2643"/>
                  </a:cubicBezTo>
                  <a:cubicBezTo>
                    <a:pt x="1160" y="2509"/>
                    <a:pt x="1191" y="2329"/>
                    <a:pt x="1223" y="2185"/>
                  </a:cubicBezTo>
                  <a:cubicBezTo>
                    <a:pt x="1255" y="2041"/>
                    <a:pt x="1294" y="1871"/>
                    <a:pt x="1312" y="1776"/>
                  </a:cubicBezTo>
                  <a:cubicBezTo>
                    <a:pt x="1330" y="1681"/>
                    <a:pt x="1335" y="1655"/>
                    <a:pt x="1330" y="1615"/>
                  </a:cubicBezTo>
                  <a:cubicBezTo>
                    <a:pt x="1325" y="1575"/>
                    <a:pt x="1297" y="1564"/>
                    <a:pt x="1283" y="1538"/>
                  </a:cubicBezTo>
                  <a:cubicBezTo>
                    <a:pt x="1269" y="1512"/>
                    <a:pt x="1253" y="1497"/>
                    <a:pt x="1247" y="1461"/>
                  </a:cubicBezTo>
                  <a:cubicBezTo>
                    <a:pt x="1241" y="1425"/>
                    <a:pt x="1246" y="1384"/>
                    <a:pt x="1247" y="1324"/>
                  </a:cubicBezTo>
                  <a:cubicBezTo>
                    <a:pt x="1248" y="1264"/>
                    <a:pt x="1261" y="1153"/>
                    <a:pt x="1253" y="1099"/>
                  </a:cubicBezTo>
                  <a:cubicBezTo>
                    <a:pt x="1245" y="1045"/>
                    <a:pt x="1255" y="1045"/>
                    <a:pt x="1200" y="998"/>
                  </a:cubicBezTo>
                  <a:cubicBezTo>
                    <a:pt x="1145" y="951"/>
                    <a:pt x="1023" y="898"/>
                    <a:pt x="921" y="814"/>
                  </a:cubicBezTo>
                  <a:cubicBezTo>
                    <a:pt x="819" y="730"/>
                    <a:pt x="699" y="582"/>
                    <a:pt x="588" y="493"/>
                  </a:cubicBezTo>
                  <a:cubicBezTo>
                    <a:pt x="477" y="404"/>
                    <a:pt x="354" y="361"/>
                    <a:pt x="256" y="279"/>
                  </a:cubicBezTo>
                  <a:cubicBezTo>
                    <a:pt x="158" y="197"/>
                    <a:pt x="79" y="98"/>
                    <a:pt x="0" y="0"/>
                  </a:cubicBezTo>
                </a:path>
              </a:pathLst>
            </a:custGeom>
            <a:noFill/>
            <a:ln w="57150" cmpd="sng">
              <a:solidFill>
                <a:srgbClr val="FF6600"/>
              </a:solidFill>
              <a:round/>
              <a:headEnd type="arrow" w="med" len="med"/>
              <a:tailEnd type="arrow" w="med" len="med"/>
            </a:ln>
            <a:effectLst/>
          </p:spPr>
          <p:txBody>
            <a:bodyPr/>
            <a:lstStyle/>
            <a:p>
              <a:endParaRPr lang="en-US"/>
            </a:p>
          </p:txBody>
        </p:sp>
      </p:grpSp>
      <p:sp>
        <p:nvSpPr>
          <p:cNvPr id="155658" name="Rectangle 10"/>
          <p:cNvSpPr>
            <a:spLocks noChangeArrowheads="1"/>
          </p:cNvSpPr>
          <p:nvPr/>
        </p:nvSpPr>
        <p:spPr bwMode="auto">
          <a:xfrm>
            <a:off x="3538538" y="2624138"/>
            <a:ext cx="1914525" cy="304800"/>
          </a:xfrm>
          <a:prstGeom prst="rect">
            <a:avLst/>
          </a:prstGeom>
          <a:noFill/>
          <a:ln w="9525">
            <a:noFill/>
            <a:miter lim="800000"/>
            <a:headEnd/>
            <a:tailEnd/>
          </a:ln>
          <a:effectLst/>
        </p:spPr>
        <p:txBody>
          <a:bodyPr wrap="none">
            <a:spAutoFit/>
          </a:bodyPr>
          <a:lstStyle/>
          <a:p>
            <a:r>
              <a:rPr lang="en-GB" b="1" i="1">
                <a:solidFill>
                  <a:schemeClr val="bg1"/>
                </a:solidFill>
              </a:rPr>
              <a:t>Both passages open</a:t>
            </a:r>
          </a:p>
        </p:txBody>
      </p:sp>
      <p:grpSp>
        <p:nvGrpSpPr>
          <p:cNvPr id="3" name="Group 11"/>
          <p:cNvGrpSpPr>
            <a:grpSpLocks/>
          </p:cNvGrpSpPr>
          <p:nvPr/>
        </p:nvGrpSpPr>
        <p:grpSpPr bwMode="auto">
          <a:xfrm>
            <a:off x="1122363" y="1588"/>
            <a:ext cx="6877050" cy="6877050"/>
            <a:chOff x="700" y="-6"/>
            <a:chExt cx="4332" cy="4332"/>
          </a:xfrm>
        </p:grpSpPr>
        <p:pic>
          <p:nvPicPr>
            <p:cNvPr id="155660" name="Picture 12" descr="200809_02-11 mask with mask 2007"/>
            <p:cNvPicPr>
              <a:picLocks noChangeAspect="1" noChangeArrowheads="1"/>
            </p:cNvPicPr>
            <p:nvPr/>
          </p:nvPicPr>
          <p:blipFill>
            <a:blip r:embed="rId3" cstate="print"/>
            <a:srcRect/>
            <a:stretch>
              <a:fillRect/>
            </a:stretch>
          </p:blipFill>
          <p:spPr bwMode="auto">
            <a:xfrm>
              <a:off x="700" y="-6"/>
              <a:ext cx="4332" cy="4332"/>
            </a:xfrm>
            <a:prstGeom prst="rect">
              <a:avLst/>
            </a:prstGeom>
            <a:noFill/>
          </p:spPr>
        </p:pic>
        <p:sp>
          <p:nvSpPr>
            <p:cNvPr id="155661" name="Text Box 13"/>
            <p:cNvSpPr txBox="1">
              <a:spLocks noChangeArrowheads="1"/>
            </p:cNvSpPr>
            <p:nvPr/>
          </p:nvSpPr>
          <p:spPr bwMode="auto">
            <a:xfrm>
              <a:off x="1849" y="788"/>
              <a:ext cx="1729" cy="192"/>
            </a:xfrm>
            <a:prstGeom prst="rect">
              <a:avLst/>
            </a:prstGeom>
            <a:noFill/>
            <a:ln w="9525">
              <a:noFill/>
              <a:miter lim="800000"/>
              <a:headEnd/>
              <a:tailEnd/>
            </a:ln>
            <a:effectLst/>
          </p:spPr>
          <p:txBody>
            <a:bodyPr wrap="none">
              <a:spAutoFit/>
            </a:bodyPr>
            <a:lstStyle/>
            <a:p>
              <a:r>
                <a:rPr lang="en-GB" b="1" i="1">
                  <a:solidFill>
                    <a:srgbClr val="66CCFF"/>
                  </a:solidFill>
                </a:rPr>
                <a:t>2008: second lowest minimum</a:t>
              </a:r>
            </a:p>
          </p:txBody>
        </p:sp>
        <p:sp>
          <p:nvSpPr>
            <p:cNvPr id="155662" name="Text Box 14"/>
            <p:cNvSpPr txBox="1">
              <a:spLocks noChangeArrowheads="1"/>
            </p:cNvSpPr>
            <p:nvPr/>
          </p:nvSpPr>
          <p:spPr bwMode="auto">
            <a:xfrm>
              <a:off x="2107" y="593"/>
              <a:ext cx="1308" cy="192"/>
            </a:xfrm>
            <a:prstGeom prst="rect">
              <a:avLst/>
            </a:prstGeom>
            <a:noFill/>
            <a:ln w="9525">
              <a:noFill/>
              <a:miter lim="800000"/>
              <a:headEnd/>
              <a:tailEnd/>
            </a:ln>
            <a:effectLst/>
          </p:spPr>
          <p:txBody>
            <a:bodyPr wrap="none">
              <a:spAutoFit/>
            </a:bodyPr>
            <a:lstStyle/>
            <a:p>
              <a:r>
                <a:rPr lang="en-GB" b="1" i="1">
                  <a:solidFill>
                    <a:srgbClr val="FF6600"/>
                  </a:solidFill>
                </a:rPr>
                <a:t>2007: lowest minimum</a:t>
              </a:r>
            </a:p>
          </p:txBody>
        </p:sp>
      </p:grpSp>
      <p:sp>
        <p:nvSpPr>
          <p:cNvPr id="155663" name="Text Box 15"/>
          <p:cNvSpPr txBox="1">
            <a:spLocks noChangeArrowheads="1"/>
          </p:cNvSpPr>
          <p:nvPr/>
        </p:nvSpPr>
        <p:spPr bwMode="auto">
          <a:xfrm>
            <a:off x="4716463" y="1588"/>
            <a:ext cx="3271837" cy="396875"/>
          </a:xfrm>
          <a:prstGeom prst="rect">
            <a:avLst/>
          </a:prstGeom>
          <a:noFill/>
          <a:ln w="9525">
            <a:noFill/>
            <a:miter lim="800000"/>
            <a:headEnd/>
            <a:tailEnd/>
          </a:ln>
          <a:effectLst/>
        </p:spPr>
        <p:txBody>
          <a:bodyPr wrap="none">
            <a:spAutoFit/>
          </a:bodyPr>
          <a:lstStyle/>
          <a:p>
            <a:pPr algn="l"/>
            <a:r>
              <a:rPr lang="en-GB" sz="2000" b="1" i="1">
                <a:solidFill>
                  <a:srgbClr val="000099"/>
                </a:solidFill>
              </a:rPr>
              <a:t>2008 Arctic sea ice extent</a:t>
            </a:r>
          </a:p>
        </p:txBody>
      </p:sp>
      <p:pic>
        <p:nvPicPr>
          <p:cNvPr id="155664" name="Picture 16" descr="ENVISAT_JPG"/>
          <p:cNvPicPr>
            <a:picLocks noChangeAspect="1" noChangeArrowheads="1"/>
          </p:cNvPicPr>
          <p:nvPr/>
        </p:nvPicPr>
        <p:blipFill>
          <a:blip r:embed="rId4" cstate="print"/>
          <a:srcRect/>
          <a:stretch>
            <a:fillRect/>
          </a:stretch>
        </p:blipFill>
        <p:spPr bwMode="auto">
          <a:xfrm>
            <a:off x="6738938" y="6267450"/>
            <a:ext cx="1262062" cy="590550"/>
          </a:xfrm>
          <a:prstGeom prst="rect">
            <a:avLst/>
          </a:prstGeom>
          <a:noFill/>
        </p:spPr>
      </p:pic>
      <p:sp>
        <p:nvSpPr>
          <p:cNvPr id="155665" name="Text Box 17"/>
          <p:cNvSpPr txBox="1">
            <a:spLocks noChangeArrowheads="1"/>
          </p:cNvSpPr>
          <p:nvPr/>
        </p:nvSpPr>
        <p:spPr bwMode="auto">
          <a:xfrm>
            <a:off x="6400800" y="4038600"/>
            <a:ext cx="1978025" cy="639763"/>
          </a:xfrm>
          <a:prstGeom prst="rect">
            <a:avLst/>
          </a:prstGeom>
          <a:noFill/>
          <a:ln w="9525">
            <a:noFill/>
            <a:miter lim="800000"/>
            <a:headEnd/>
            <a:tailEnd/>
          </a:ln>
          <a:effectLst/>
        </p:spPr>
        <p:txBody>
          <a:bodyPr wrap="none">
            <a:spAutoFit/>
          </a:bodyPr>
          <a:lstStyle/>
          <a:p>
            <a:r>
              <a:rPr lang="en-GB" sz="1200" b="1" i="1">
                <a:solidFill>
                  <a:schemeClr val="bg1"/>
                </a:solidFill>
              </a:rPr>
              <a:t>ASAR </a:t>
            </a:r>
          </a:p>
          <a:p>
            <a:r>
              <a:rPr lang="en-GB" sz="1200" b="1" i="1">
                <a:solidFill>
                  <a:schemeClr val="bg1"/>
                </a:solidFill>
              </a:rPr>
              <a:t>Global Monitoring Mode </a:t>
            </a:r>
          </a:p>
          <a:p>
            <a:r>
              <a:rPr lang="en-GB" sz="1200" b="1" i="1">
                <a:solidFill>
                  <a:schemeClr val="bg1"/>
                </a:solidFill>
              </a:rPr>
              <a:t>mosaics</a:t>
            </a:r>
          </a:p>
        </p:txBody>
      </p:sp>
      <p:pic>
        <p:nvPicPr>
          <p:cNvPr id="155666" name="Picture 18" descr="WEB"/>
          <p:cNvPicPr>
            <a:picLocks noChangeAspect="1" noChangeArrowheads="1"/>
          </p:cNvPicPr>
          <p:nvPr/>
        </p:nvPicPr>
        <p:blipFill>
          <a:blip r:embed="rId5" cstate="print"/>
          <a:srcRect/>
          <a:stretch>
            <a:fillRect/>
          </a:stretch>
        </p:blipFill>
        <p:spPr bwMode="auto">
          <a:xfrm>
            <a:off x="0" y="0"/>
            <a:ext cx="1600200" cy="811213"/>
          </a:xfrm>
          <a:prstGeom prst="rect">
            <a:avLst/>
          </a:prstGeom>
          <a:noFill/>
        </p:spPr>
      </p:pic>
      <p:pic>
        <p:nvPicPr>
          <p:cNvPr id="19" name="Picture 13" descr="IPY_2col_logo"/>
          <p:cNvPicPr>
            <a:picLocks noChangeAspect="1" noChangeArrowheads="1"/>
          </p:cNvPicPr>
          <p:nvPr/>
        </p:nvPicPr>
        <p:blipFill>
          <a:blip r:embed="rId6"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55658"/>
                                        </p:tgtEl>
                                        <p:attrNameLst>
                                          <p:attrName>style.visibility</p:attrName>
                                        </p:attrNameLst>
                                      </p:cBhvr>
                                      <p:to>
                                        <p:strVal val="visible"/>
                                      </p:to>
                                    </p:set>
                                  </p:childTnLst>
                                </p:cTn>
                              </p:par>
                            </p:childTnLst>
                          </p:cTn>
                        </p:par>
                        <p:par>
                          <p:cTn id="7" fill="hold">
                            <p:stCondLst>
                              <p:cond delay="2000"/>
                            </p:stCondLst>
                            <p:childTnLst>
                              <p:par>
                                <p:cTn id="8" presetID="22" presetClass="entr" presetSubtype="4"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76200"/>
            <a:ext cx="8229600" cy="1143000"/>
          </a:xfrm>
        </p:spPr>
        <p:txBody>
          <a:bodyPr/>
          <a:lstStyle/>
          <a:p>
            <a:r>
              <a:rPr lang="en-GB"/>
              <a:t>Arctic Sea-Ice Drift</a:t>
            </a:r>
          </a:p>
        </p:txBody>
      </p:sp>
      <p:pic>
        <p:nvPicPr>
          <p:cNvPr id="158723" name="Picture 3" descr="20080430-20080502"/>
          <p:cNvPicPr>
            <a:picLocks noChangeAspect="1" noChangeArrowheads="1"/>
          </p:cNvPicPr>
          <p:nvPr/>
        </p:nvPicPr>
        <p:blipFill>
          <a:blip r:embed="rId2" cstate="print"/>
          <a:srcRect/>
          <a:stretch>
            <a:fillRect/>
          </a:stretch>
        </p:blipFill>
        <p:spPr bwMode="auto">
          <a:xfrm>
            <a:off x="1981200" y="1371600"/>
            <a:ext cx="5638800" cy="4994275"/>
          </a:xfrm>
          <a:prstGeom prst="rect">
            <a:avLst/>
          </a:prstGeom>
          <a:noFill/>
          <a:ln w="9525">
            <a:noFill/>
            <a:miter lim="800000"/>
            <a:headEnd/>
            <a:tailEnd/>
          </a:ln>
        </p:spPr>
      </p:pic>
      <p:sp>
        <p:nvSpPr>
          <p:cNvPr id="158724" name="Text Box 4"/>
          <p:cNvSpPr txBox="1">
            <a:spLocks noChangeArrowheads="1"/>
          </p:cNvSpPr>
          <p:nvPr/>
        </p:nvSpPr>
        <p:spPr bwMode="auto">
          <a:xfrm>
            <a:off x="6019800" y="1600200"/>
            <a:ext cx="1295400" cy="641350"/>
          </a:xfrm>
          <a:prstGeom prst="rect">
            <a:avLst/>
          </a:prstGeom>
          <a:solidFill>
            <a:srgbClr val="339966"/>
          </a:solidFill>
          <a:ln w="9525">
            <a:noFill/>
            <a:miter lim="800000"/>
            <a:headEnd/>
            <a:tailEnd/>
          </a:ln>
          <a:effectLst/>
        </p:spPr>
        <p:txBody>
          <a:bodyPr>
            <a:spAutoFit/>
          </a:bodyPr>
          <a:lstStyle/>
          <a:p>
            <a:pPr algn="l">
              <a:spcBef>
                <a:spcPct val="50000"/>
              </a:spcBef>
            </a:pPr>
            <a:r>
              <a:rPr lang="en-GB" sz="1800">
                <a:solidFill>
                  <a:schemeClr val="accent2"/>
                </a:solidFill>
                <a:cs typeface="Times New Roman" pitchFamily="18" charset="0"/>
              </a:rPr>
              <a:t>AMSR-E</a:t>
            </a:r>
            <a:r>
              <a:rPr lang="en-GB" sz="1800">
                <a:cs typeface="Times New Roman" pitchFamily="18" charset="0"/>
              </a:rPr>
              <a:t> IFREMER</a:t>
            </a:r>
          </a:p>
        </p:txBody>
      </p:sp>
      <p:sp>
        <p:nvSpPr>
          <p:cNvPr id="158725" name="Rectangle 5"/>
          <p:cNvSpPr>
            <a:spLocks noChangeArrowheads="1"/>
          </p:cNvSpPr>
          <p:nvPr/>
        </p:nvSpPr>
        <p:spPr bwMode="auto">
          <a:xfrm>
            <a:off x="6140450" y="6445250"/>
            <a:ext cx="2804999" cy="369332"/>
          </a:xfrm>
          <a:prstGeom prst="rect">
            <a:avLst/>
          </a:prstGeom>
          <a:noFill/>
          <a:ln w="9525">
            <a:noFill/>
            <a:miter lim="800000"/>
            <a:headEnd/>
            <a:tailEnd/>
          </a:ln>
          <a:effectLst/>
        </p:spPr>
        <p:txBody>
          <a:bodyPr wrap="none">
            <a:spAutoFit/>
          </a:bodyPr>
          <a:lstStyle/>
          <a:p>
            <a:pPr algn="l"/>
            <a:r>
              <a:rPr lang="en-GB" sz="1800" dirty="0">
                <a:solidFill>
                  <a:schemeClr val="bg1"/>
                </a:solidFill>
                <a:cs typeface="Times New Roman" pitchFamily="18" charset="0"/>
                <a:hlinkClick r:id="rId3"/>
              </a:rPr>
              <a:t>http://www.seaice.dk/test.N/</a:t>
            </a:r>
            <a:endParaRPr lang="en-GB" sz="1800" dirty="0">
              <a:solidFill>
                <a:schemeClr val="bg1"/>
              </a:solidFill>
              <a:cs typeface="Times New Roman" pitchFamily="18" charset="0"/>
            </a:endParaRPr>
          </a:p>
        </p:txBody>
      </p:sp>
      <p:sp>
        <p:nvSpPr>
          <p:cNvPr id="158726" name="Rectangle 6"/>
          <p:cNvSpPr>
            <a:spLocks noChangeArrowheads="1"/>
          </p:cNvSpPr>
          <p:nvPr/>
        </p:nvSpPr>
        <p:spPr bwMode="auto">
          <a:xfrm>
            <a:off x="457200" y="6491288"/>
            <a:ext cx="4827588" cy="366712"/>
          </a:xfrm>
          <a:prstGeom prst="rect">
            <a:avLst/>
          </a:prstGeom>
          <a:noFill/>
          <a:ln w="9525" algn="ctr">
            <a:noFill/>
            <a:miter lim="800000"/>
            <a:headEnd/>
            <a:tailEnd/>
          </a:ln>
          <a:effectLst/>
        </p:spPr>
        <p:txBody>
          <a:bodyPr wrap="none">
            <a:spAutoFit/>
          </a:bodyPr>
          <a:lstStyle/>
          <a:p>
            <a:pPr algn="l"/>
            <a:r>
              <a:rPr lang="en-GB" sz="1800">
                <a:cs typeface="Times New Roman" pitchFamily="18" charset="0"/>
              </a:rPr>
              <a:t>2-day ice drift: April 30, 2008 </a:t>
            </a:r>
            <a:r>
              <a:rPr lang="en-GB" sz="1800">
                <a:cs typeface="Times New Roman" pitchFamily="18" charset="0"/>
                <a:sym typeface="Wingdings" pitchFamily="2" charset="2"/>
              </a:rPr>
              <a:t> May 02, 2008</a:t>
            </a:r>
          </a:p>
        </p:txBody>
      </p:sp>
      <p:pic>
        <p:nvPicPr>
          <p:cNvPr id="7"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Rectangle 5"/>
          <p:cNvSpPr>
            <a:spLocks noGrp="1" noChangeArrowheads="1"/>
          </p:cNvSpPr>
          <p:nvPr>
            <p:ph type="subTitle" idx="1"/>
          </p:nvPr>
        </p:nvSpPr>
        <p:spPr>
          <a:xfrm>
            <a:off x="1371600" y="2209800"/>
            <a:ext cx="6400800" cy="1752600"/>
          </a:xfrm>
        </p:spPr>
        <p:txBody>
          <a:bodyPr/>
          <a:lstStyle/>
          <a:p>
            <a:pPr lvl="1">
              <a:lnSpc>
                <a:spcPct val="90000"/>
              </a:lnSpc>
              <a:spcBef>
                <a:spcPct val="0"/>
              </a:spcBef>
            </a:pPr>
            <a:r>
              <a:rPr lang="en-GB"/>
              <a:t>For the first time, repeat fine-resolution SAR mapping of the entire Southern Ocean sea-ice cover for sea ice motion</a:t>
            </a:r>
          </a:p>
          <a:p>
            <a:pPr>
              <a:lnSpc>
                <a:spcPct val="90000"/>
              </a:lnSpc>
            </a:pPr>
            <a:endParaRPr lang="en-GB"/>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69" descr="sat_timelines.jpg"/>
          <p:cNvPicPr>
            <a:picLocks noChangeAspect="1"/>
          </p:cNvPicPr>
          <p:nvPr/>
        </p:nvPicPr>
        <p:blipFill>
          <a:blip r:embed="rId3" cstate="print"/>
          <a:srcRect/>
          <a:stretch>
            <a:fillRect/>
          </a:stretch>
        </p:blipFill>
        <p:spPr bwMode="auto">
          <a:xfrm>
            <a:off x="296562" y="216243"/>
            <a:ext cx="8575589" cy="6431692"/>
          </a:xfrm>
          <a:prstGeom prst="rect">
            <a:avLst/>
          </a:prstGeom>
          <a:noFill/>
          <a:ln w="9525">
            <a:noFill/>
            <a:miter lim="800000"/>
            <a:headEnd/>
            <a:tailEnd/>
          </a:ln>
        </p:spPr>
      </p:pic>
      <p:pic>
        <p:nvPicPr>
          <p:cNvPr id="4"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ChangeArrowheads="1"/>
          </p:cNvSpPr>
          <p:nvPr/>
        </p:nvSpPr>
        <p:spPr bwMode="auto">
          <a:xfrm>
            <a:off x="8724900" y="6451600"/>
            <a:ext cx="165100" cy="177800"/>
          </a:xfrm>
          <a:prstGeom prst="rect">
            <a:avLst/>
          </a:prstGeom>
          <a:noFill/>
          <a:ln w="9525">
            <a:noFill/>
            <a:miter lim="800000"/>
            <a:headEnd/>
            <a:tailEnd/>
          </a:ln>
          <a:effectLst/>
        </p:spPr>
        <p:txBody>
          <a:bodyPr wrap="none" anchor="ctr"/>
          <a:lstStyle/>
          <a:p>
            <a:endParaRPr lang="en-US"/>
          </a:p>
        </p:txBody>
      </p:sp>
      <p:pic>
        <p:nvPicPr>
          <p:cNvPr id="140293" name="Picture 5" descr="Eric_Animation(1_5sec)"/>
          <p:cNvPicPr>
            <a:picLocks noChangeAspect="1" noChangeArrowheads="1" noCrop="1"/>
          </p:cNvPicPr>
          <p:nvPr/>
        </p:nvPicPr>
        <p:blipFill>
          <a:blip r:embed="rId2" cstate="print"/>
          <a:srcRect/>
          <a:stretch>
            <a:fillRect/>
          </a:stretch>
        </p:blipFill>
        <p:spPr bwMode="auto">
          <a:xfrm>
            <a:off x="1435100" y="420688"/>
            <a:ext cx="6437313" cy="6437312"/>
          </a:xfrm>
          <a:prstGeom prst="rect">
            <a:avLst/>
          </a:prstGeom>
          <a:noFill/>
        </p:spPr>
      </p:pic>
      <p:sp>
        <p:nvSpPr>
          <p:cNvPr id="140294" name="Rectangle 6"/>
          <p:cNvSpPr>
            <a:spLocks noChangeArrowheads="1"/>
          </p:cNvSpPr>
          <p:nvPr/>
        </p:nvSpPr>
        <p:spPr bwMode="auto">
          <a:xfrm>
            <a:off x="0" y="514350"/>
            <a:ext cx="2843213" cy="581025"/>
          </a:xfrm>
          <a:prstGeom prst="rect">
            <a:avLst/>
          </a:prstGeom>
          <a:noFill/>
          <a:ln w="9525">
            <a:noFill/>
            <a:miter lim="800000"/>
            <a:headEnd/>
            <a:tailEnd/>
          </a:ln>
          <a:effectLst/>
        </p:spPr>
        <p:txBody>
          <a:bodyPr>
            <a:spAutoFit/>
          </a:bodyPr>
          <a:lstStyle/>
          <a:p>
            <a:pPr algn="l" eaLnBrk="0" hangingPunct="0"/>
            <a:r>
              <a:rPr lang="en-GB" sz="1600" b="1" i="1">
                <a:solidFill>
                  <a:schemeClr val="bg1"/>
                </a:solidFill>
              </a:rPr>
              <a:t>Global Monitoring Mode (GMM) – 1km resolution </a:t>
            </a:r>
          </a:p>
        </p:txBody>
      </p:sp>
      <p:sp>
        <p:nvSpPr>
          <p:cNvPr id="140295" name="Rectangle 7"/>
          <p:cNvSpPr>
            <a:spLocks noChangeArrowheads="1"/>
          </p:cNvSpPr>
          <p:nvPr/>
        </p:nvSpPr>
        <p:spPr bwMode="auto">
          <a:xfrm>
            <a:off x="7019925" y="476250"/>
            <a:ext cx="1450975" cy="1069975"/>
          </a:xfrm>
          <a:prstGeom prst="rect">
            <a:avLst/>
          </a:prstGeom>
          <a:noFill/>
          <a:ln w="9525">
            <a:noFill/>
            <a:miter lim="800000"/>
            <a:headEnd/>
            <a:tailEnd/>
          </a:ln>
          <a:effectLst/>
        </p:spPr>
        <p:txBody>
          <a:bodyPr>
            <a:spAutoFit/>
          </a:bodyPr>
          <a:lstStyle/>
          <a:p>
            <a:pPr eaLnBrk="0" hangingPunct="0"/>
            <a:r>
              <a:rPr lang="en-GB" sz="1600" b="1" i="1">
                <a:solidFill>
                  <a:schemeClr val="bg1"/>
                </a:solidFill>
              </a:rPr>
              <a:t>Antarctica monthly</a:t>
            </a:r>
          </a:p>
          <a:p>
            <a:pPr eaLnBrk="0" hangingPunct="0"/>
            <a:r>
              <a:rPr lang="en-GB" sz="1600" b="1" i="1">
                <a:solidFill>
                  <a:schemeClr val="bg1"/>
                </a:solidFill>
              </a:rPr>
              <a:t>sea ice extent</a:t>
            </a:r>
          </a:p>
        </p:txBody>
      </p:sp>
      <p:sp>
        <p:nvSpPr>
          <p:cNvPr id="140296" name="Rectangle 8"/>
          <p:cNvSpPr>
            <a:spLocks noChangeArrowheads="1"/>
          </p:cNvSpPr>
          <p:nvPr/>
        </p:nvSpPr>
        <p:spPr bwMode="auto">
          <a:xfrm>
            <a:off x="0" y="0"/>
            <a:ext cx="2259013" cy="479425"/>
          </a:xfrm>
          <a:prstGeom prst="rect">
            <a:avLst/>
          </a:prstGeom>
          <a:solidFill>
            <a:srgbClr val="CC9900"/>
          </a:solidFill>
          <a:ln w="9525">
            <a:noFill/>
            <a:miter lim="800000"/>
            <a:headEnd/>
            <a:tailEnd/>
          </a:ln>
          <a:effectLst/>
        </p:spPr>
        <p:txBody>
          <a:bodyPr wrap="none" anchor="ctr"/>
          <a:lstStyle/>
          <a:p>
            <a:r>
              <a:rPr lang="en-GB" sz="2400" b="1">
                <a:solidFill>
                  <a:srgbClr val="FFFFFF"/>
                </a:solidFill>
                <a:latin typeface="Tahoma" pitchFamily="34" charset="0"/>
              </a:rPr>
              <a:t>ASAR</a:t>
            </a:r>
          </a:p>
        </p:txBody>
      </p:sp>
      <p:pic>
        <p:nvPicPr>
          <p:cNvPr id="7"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pic>
        <p:nvPicPr>
          <p:cNvPr id="8" name="Picture 9" descr="WEB"/>
          <p:cNvPicPr>
            <a:picLocks noChangeAspect="1" noChangeArrowheads="1"/>
          </p:cNvPicPr>
          <p:nvPr/>
        </p:nvPicPr>
        <p:blipFill>
          <a:blip r:embed="rId4" cstate="print"/>
          <a:srcRect/>
          <a:stretch>
            <a:fillRect/>
          </a:stretch>
        </p:blipFill>
        <p:spPr bwMode="auto">
          <a:xfrm>
            <a:off x="0" y="6370880"/>
            <a:ext cx="960895" cy="4871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0"/>
            <a:ext cx="8229600" cy="1143000"/>
          </a:xfrm>
        </p:spPr>
        <p:txBody>
          <a:bodyPr/>
          <a:lstStyle/>
          <a:p>
            <a:r>
              <a:rPr lang="en-GB" sz="4000"/>
              <a:t>Envisat ASAR 3-day sea ice drift</a:t>
            </a:r>
          </a:p>
        </p:txBody>
      </p:sp>
      <p:pic>
        <p:nvPicPr>
          <p:cNvPr id="148483" name="Picture 3"/>
          <p:cNvPicPr>
            <a:picLocks noChangeAspect="1" noChangeArrowheads="1"/>
          </p:cNvPicPr>
          <p:nvPr/>
        </p:nvPicPr>
        <p:blipFill>
          <a:blip r:embed="rId3" cstate="print"/>
          <a:srcRect l="17714" t="9764"/>
          <a:stretch>
            <a:fillRect/>
          </a:stretch>
        </p:blipFill>
        <p:spPr bwMode="auto">
          <a:xfrm>
            <a:off x="914400" y="990600"/>
            <a:ext cx="7821613" cy="5187950"/>
          </a:xfrm>
          <a:prstGeom prst="rect">
            <a:avLst/>
          </a:prstGeom>
          <a:noFill/>
          <a:ln w="9525" algn="ctr">
            <a:noFill/>
            <a:miter lim="800000"/>
            <a:headEnd/>
            <a:tailEnd/>
          </a:ln>
          <a:effectLst/>
        </p:spPr>
      </p:pic>
      <p:sp>
        <p:nvSpPr>
          <p:cNvPr id="148484" name="Text Box 4"/>
          <p:cNvSpPr txBox="1">
            <a:spLocks noChangeArrowheads="1"/>
          </p:cNvSpPr>
          <p:nvPr/>
        </p:nvSpPr>
        <p:spPr bwMode="auto">
          <a:xfrm>
            <a:off x="1066800" y="5334000"/>
            <a:ext cx="2590800" cy="366713"/>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bg1"/>
                </a:solidFill>
                <a:cs typeface="Times New Roman" pitchFamily="18" charset="0"/>
              </a:rPr>
              <a:t>4-7 July, 2008</a:t>
            </a:r>
          </a:p>
        </p:txBody>
      </p:sp>
      <p:sp>
        <p:nvSpPr>
          <p:cNvPr id="148485" name="Rectangle 5"/>
          <p:cNvSpPr>
            <a:spLocks noChangeArrowheads="1"/>
          </p:cNvSpPr>
          <p:nvPr/>
        </p:nvSpPr>
        <p:spPr bwMode="auto">
          <a:xfrm>
            <a:off x="838200" y="6172200"/>
            <a:ext cx="6267450" cy="641350"/>
          </a:xfrm>
          <a:prstGeom prst="rect">
            <a:avLst/>
          </a:prstGeom>
          <a:noFill/>
          <a:ln w="9525" algn="ctr">
            <a:noFill/>
            <a:miter lim="800000"/>
            <a:headEnd/>
            <a:tailEnd/>
          </a:ln>
          <a:effectLst/>
        </p:spPr>
        <p:txBody>
          <a:bodyPr wrap="none">
            <a:spAutoFit/>
          </a:bodyPr>
          <a:lstStyle/>
          <a:p>
            <a:pPr algn="l"/>
            <a:r>
              <a:rPr lang="en-GB" sz="1800">
                <a:solidFill>
                  <a:srgbClr val="000066"/>
                </a:solidFill>
                <a:cs typeface="Times New Roman" pitchFamily="18" charset="0"/>
                <a:hlinkClick r:id="rId4"/>
              </a:rPr>
              <a:t>http://www.seaice.dk/polarview/google.s/latest.GMMdrift.kml</a:t>
            </a:r>
            <a:endParaRPr lang="en-GB" sz="1800">
              <a:solidFill>
                <a:srgbClr val="000066"/>
              </a:solidFill>
              <a:cs typeface="Times New Roman" pitchFamily="18" charset="0"/>
            </a:endParaRPr>
          </a:p>
          <a:p>
            <a:pPr algn="l"/>
            <a:endParaRPr lang="en-GB" sz="1800">
              <a:solidFill>
                <a:srgbClr val="000066"/>
              </a:solidFill>
              <a:cs typeface="Times New Roman" pitchFamily="18" charset="0"/>
            </a:endParaRPr>
          </a:p>
        </p:txBody>
      </p:sp>
      <p:pic>
        <p:nvPicPr>
          <p:cNvPr id="6"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pic>
        <p:nvPicPr>
          <p:cNvPr id="8" name="Picture 9" descr="WEB"/>
          <p:cNvPicPr>
            <a:picLocks noChangeAspect="1" noChangeArrowheads="1"/>
          </p:cNvPicPr>
          <p:nvPr/>
        </p:nvPicPr>
        <p:blipFill>
          <a:blip r:embed="rId6" cstate="print"/>
          <a:srcRect/>
          <a:stretch>
            <a:fillRect/>
          </a:stretch>
        </p:blipFill>
        <p:spPr bwMode="auto">
          <a:xfrm>
            <a:off x="0" y="6393050"/>
            <a:ext cx="917160" cy="464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GB"/>
              <a:t>Routine Antarctic Sea ice Drift</a:t>
            </a:r>
          </a:p>
        </p:txBody>
      </p:sp>
      <p:pic>
        <p:nvPicPr>
          <p:cNvPr id="172035" name="Picture 3"/>
          <p:cNvPicPr>
            <a:picLocks noGrp="1" noChangeAspect="1" noChangeArrowheads="1"/>
          </p:cNvPicPr>
          <p:nvPr>
            <p:ph idx="1"/>
          </p:nvPr>
        </p:nvPicPr>
        <p:blipFill>
          <a:blip r:embed="rId2" cstate="print"/>
          <a:srcRect t="14766" b="4799"/>
          <a:stretch>
            <a:fillRect/>
          </a:stretch>
        </p:blipFill>
        <p:spPr>
          <a:xfrm>
            <a:off x="673274" y="1265128"/>
            <a:ext cx="8229600" cy="5227638"/>
          </a:xfrm>
          <a:noFill/>
          <a:ln/>
        </p:spPr>
      </p:pic>
      <p:sp>
        <p:nvSpPr>
          <p:cNvPr id="172036" name="Rectangle 4"/>
          <p:cNvSpPr>
            <a:spLocks noChangeArrowheads="1"/>
          </p:cNvSpPr>
          <p:nvPr/>
        </p:nvSpPr>
        <p:spPr bwMode="auto">
          <a:xfrm>
            <a:off x="5638800" y="6096000"/>
            <a:ext cx="2990850" cy="366713"/>
          </a:xfrm>
          <a:prstGeom prst="rect">
            <a:avLst/>
          </a:prstGeom>
          <a:noFill/>
          <a:ln w="9525">
            <a:noFill/>
            <a:miter lim="800000"/>
            <a:headEnd/>
            <a:tailEnd/>
          </a:ln>
          <a:effectLst/>
        </p:spPr>
        <p:txBody>
          <a:bodyPr wrap="none">
            <a:spAutoFit/>
          </a:bodyPr>
          <a:lstStyle/>
          <a:p>
            <a:pPr algn="l"/>
            <a:r>
              <a:rPr lang="en-GB" sz="1800">
                <a:solidFill>
                  <a:srgbClr val="000066"/>
                </a:solidFill>
                <a:cs typeface="Times New Roman" pitchFamily="18" charset="0"/>
              </a:rPr>
              <a:t>http://www.seaice.dk/test.S</a:t>
            </a:r>
            <a:r>
              <a:rPr lang="en-GB" sz="1800">
                <a:cs typeface="Times New Roman" pitchFamily="18" charset="0"/>
              </a:rPr>
              <a:t>/</a:t>
            </a:r>
          </a:p>
        </p:txBody>
      </p:sp>
      <p:sp>
        <p:nvSpPr>
          <p:cNvPr id="172037" name="Text Box 5"/>
          <p:cNvSpPr txBox="1">
            <a:spLocks noChangeArrowheads="1"/>
          </p:cNvSpPr>
          <p:nvPr/>
        </p:nvSpPr>
        <p:spPr bwMode="auto">
          <a:xfrm>
            <a:off x="838200" y="6096000"/>
            <a:ext cx="3429000" cy="366713"/>
          </a:xfrm>
          <a:prstGeom prst="rect">
            <a:avLst/>
          </a:prstGeom>
          <a:noFill/>
          <a:ln w="9525" algn="ctr">
            <a:noFill/>
            <a:miter lim="800000"/>
            <a:headEnd/>
            <a:tailEnd/>
          </a:ln>
          <a:effectLst/>
        </p:spPr>
        <p:txBody>
          <a:bodyPr>
            <a:spAutoFit/>
          </a:bodyPr>
          <a:lstStyle/>
          <a:p>
            <a:pPr algn="l">
              <a:spcBef>
                <a:spcPct val="50000"/>
              </a:spcBef>
            </a:pPr>
            <a:r>
              <a:rPr lang="en-GB" sz="1800">
                <a:solidFill>
                  <a:srgbClr val="000066"/>
                </a:solidFill>
                <a:cs typeface="Times New Roman" pitchFamily="18" charset="0"/>
              </a:rPr>
              <a:t>Courtesy DTU – PolarView</a:t>
            </a:r>
          </a:p>
        </p:txBody>
      </p:sp>
      <p:pic>
        <p:nvPicPr>
          <p:cNvPr id="6"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Rectangle 5"/>
          <p:cNvSpPr>
            <a:spLocks noGrp="1" noChangeArrowheads="1"/>
          </p:cNvSpPr>
          <p:nvPr>
            <p:ph type="subTitle" idx="1"/>
          </p:nvPr>
        </p:nvSpPr>
        <p:spPr>
          <a:xfrm>
            <a:off x="1447800" y="2438400"/>
            <a:ext cx="6400800" cy="1752600"/>
          </a:xfrm>
        </p:spPr>
        <p:txBody>
          <a:bodyPr/>
          <a:lstStyle/>
          <a:p>
            <a:pPr lvl="1">
              <a:lnSpc>
                <a:spcPct val="90000"/>
              </a:lnSpc>
              <a:spcBef>
                <a:spcPct val="0"/>
              </a:spcBef>
            </a:pPr>
            <a:r>
              <a:rPr lang="en-GB" sz="2400"/>
              <a:t>For the first time, one complete </a:t>
            </a:r>
            <a:r>
              <a:rPr lang="en-US" sz="2400"/>
              <a:t>Bipolar high &amp; moderate resolution visible and thermal IR and SAR snapshot - for ice sheet, circumpolar snowcover and permafrost applications</a:t>
            </a:r>
            <a:endParaRPr lang="en-GB" sz="2400"/>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Untitled.jpg"/>
          <p:cNvPicPr>
            <a:picLocks noChangeAspect="1"/>
          </p:cNvPicPr>
          <p:nvPr/>
        </p:nvPicPr>
        <p:blipFill>
          <a:blip r:embed="rId3" cstate="print"/>
          <a:srcRect/>
          <a:stretch>
            <a:fillRect/>
          </a:stretch>
        </p:blipFill>
        <p:spPr bwMode="auto">
          <a:xfrm>
            <a:off x="152400" y="1066800"/>
            <a:ext cx="4662488" cy="3962400"/>
          </a:xfrm>
          <a:prstGeom prst="rect">
            <a:avLst/>
          </a:prstGeom>
          <a:noFill/>
          <a:ln w="9525">
            <a:noFill/>
            <a:miter lim="800000"/>
            <a:headEnd/>
            <a:tailEnd/>
          </a:ln>
        </p:spPr>
      </p:pic>
      <p:pic>
        <p:nvPicPr>
          <p:cNvPr id="36867" name="Picture 7" descr="ENVISAT_JPG"/>
          <p:cNvPicPr>
            <a:picLocks noChangeAspect="1" noChangeArrowheads="1"/>
          </p:cNvPicPr>
          <p:nvPr/>
        </p:nvPicPr>
        <p:blipFill>
          <a:blip r:embed="rId4" cstate="print"/>
          <a:srcRect/>
          <a:stretch>
            <a:fillRect/>
          </a:stretch>
        </p:blipFill>
        <p:spPr bwMode="auto">
          <a:xfrm>
            <a:off x="3962400" y="4495800"/>
            <a:ext cx="814388" cy="381000"/>
          </a:xfrm>
          <a:prstGeom prst="rect">
            <a:avLst/>
          </a:prstGeom>
          <a:noFill/>
          <a:ln w="9525">
            <a:noFill/>
            <a:miter lim="800000"/>
            <a:headEnd/>
            <a:tailEnd/>
          </a:ln>
        </p:spPr>
      </p:pic>
      <p:pic>
        <p:nvPicPr>
          <p:cNvPr id="36868" name="Picture 9" descr="WEB"/>
          <p:cNvPicPr>
            <a:picLocks noChangeAspect="1" noChangeArrowheads="1"/>
          </p:cNvPicPr>
          <p:nvPr/>
        </p:nvPicPr>
        <p:blipFill>
          <a:blip r:embed="rId5" cstate="print"/>
          <a:srcRect/>
          <a:stretch>
            <a:fillRect/>
          </a:stretch>
        </p:blipFill>
        <p:spPr bwMode="auto">
          <a:xfrm>
            <a:off x="0" y="6046788"/>
            <a:ext cx="1600200" cy="811212"/>
          </a:xfrm>
          <a:prstGeom prst="rect">
            <a:avLst/>
          </a:prstGeom>
          <a:noFill/>
          <a:ln w="9525">
            <a:noFill/>
            <a:miter lim="800000"/>
            <a:headEnd/>
            <a:tailEnd/>
          </a:ln>
        </p:spPr>
      </p:pic>
      <p:sp>
        <p:nvSpPr>
          <p:cNvPr id="36869" name="Rectangle 4"/>
          <p:cNvSpPr>
            <a:spLocks noGrp="1" noChangeArrowheads="1"/>
          </p:cNvSpPr>
          <p:nvPr>
            <p:ph type="title"/>
          </p:nvPr>
        </p:nvSpPr>
        <p:spPr>
          <a:xfrm>
            <a:off x="381000" y="0"/>
            <a:ext cx="8229600" cy="1143000"/>
          </a:xfrm>
        </p:spPr>
        <p:txBody>
          <a:bodyPr/>
          <a:lstStyle/>
          <a:p>
            <a:pPr eaLnBrk="1" hangingPunct="1"/>
            <a:r>
              <a:rPr lang="en-GB" sz="3600" b="1" smtClean="0">
                <a:ea typeface="ＭＳ Ｐゴシック" pitchFamily="48" charset="-128"/>
              </a:rPr>
              <a:t>Visible/IR Image Mosaics of the Poles</a:t>
            </a:r>
          </a:p>
        </p:txBody>
      </p:sp>
      <p:sp>
        <p:nvSpPr>
          <p:cNvPr id="36870" name="Text Box 5"/>
          <p:cNvSpPr txBox="1">
            <a:spLocks noChangeArrowheads="1"/>
          </p:cNvSpPr>
          <p:nvPr/>
        </p:nvSpPr>
        <p:spPr bwMode="auto">
          <a:xfrm>
            <a:off x="5029200" y="5181600"/>
            <a:ext cx="3886200" cy="584200"/>
          </a:xfrm>
          <a:prstGeom prst="rect">
            <a:avLst/>
          </a:prstGeom>
          <a:noFill/>
          <a:ln w="9525">
            <a:noFill/>
            <a:miter lim="800000"/>
            <a:headEnd/>
            <a:tailEnd/>
          </a:ln>
        </p:spPr>
        <p:txBody>
          <a:bodyPr>
            <a:spAutoFit/>
          </a:bodyPr>
          <a:lstStyle/>
          <a:p>
            <a:pPr algn="l">
              <a:spcBef>
                <a:spcPct val="50000"/>
              </a:spcBef>
            </a:pPr>
            <a:r>
              <a:rPr lang="en-GB" sz="1600">
                <a:solidFill>
                  <a:srgbClr val="000000"/>
                </a:solidFill>
                <a:cs typeface="Times New Roman" pitchFamily="18" charset="0"/>
              </a:rPr>
              <a:t>SPOT VGT 1km daily mosaics (courtesy CNES)</a:t>
            </a:r>
          </a:p>
        </p:txBody>
      </p:sp>
      <p:pic>
        <p:nvPicPr>
          <p:cNvPr id="36871" name="Picture 8" descr="Untitled.jpg"/>
          <p:cNvPicPr>
            <a:picLocks noChangeAspect="1"/>
          </p:cNvPicPr>
          <p:nvPr/>
        </p:nvPicPr>
        <p:blipFill>
          <a:blip r:embed="rId6" cstate="print"/>
          <a:srcRect/>
          <a:stretch>
            <a:fillRect/>
          </a:stretch>
        </p:blipFill>
        <p:spPr bwMode="auto">
          <a:xfrm>
            <a:off x="4921250" y="1066800"/>
            <a:ext cx="4146550" cy="3994150"/>
          </a:xfrm>
          <a:prstGeom prst="rect">
            <a:avLst/>
          </a:prstGeom>
          <a:noFill/>
          <a:ln w="9525">
            <a:noFill/>
            <a:miter lim="800000"/>
            <a:headEnd/>
            <a:tailEnd/>
          </a:ln>
        </p:spPr>
      </p:pic>
      <p:pic>
        <p:nvPicPr>
          <p:cNvPr id="9" name="Picture 13" descr="IPY_2col_logo"/>
          <p:cNvPicPr>
            <a:picLocks noChangeAspect="1" noChangeArrowheads="1"/>
          </p:cNvPicPr>
          <p:nvPr/>
        </p:nvPicPr>
        <p:blipFill>
          <a:blip r:embed="rId7"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a:xfrm>
            <a:off x="152400" y="76200"/>
            <a:ext cx="8991600" cy="990600"/>
          </a:xfrm>
        </p:spPr>
        <p:txBody>
          <a:bodyPr/>
          <a:lstStyle/>
          <a:p>
            <a:r>
              <a:rPr lang="en-GB"/>
              <a:t>Circumpolar Clear Sky Composites</a:t>
            </a:r>
          </a:p>
        </p:txBody>
      </p:sp>
      <p:pic>
        <p:nvPicPr>
          <p:cNvPr id="118790" name="Picture 6" descr="terramodis"/>
          <p:cNvPicPr>
            <a:picLocks noChangeAspect="1" noChangeArrowheads="1"/>
          </p:cNvPicPr>
          <p:nvPr/>
        </p:nvPicPr>
        <p:blipFill>
          <a:blip r:embed="rId2" cstate="print"/>
          <a:srcRect t="8661" b="1575"/>
          <a:stretch>
            <a:fillRect/>
          </a:stretch>
        </p:blipFill>
        <p:spPr bwMode="auto">
          <a:xfrm>
            <a:off x="2819400" y="1066800"/>
            <a:ext cx="5748338" cy="5608638"/>
          </a:xfrm>
          <a:prstGeom prst="rect">
            <a:avLst/>
          </a:prstGeom>
          <a:noFill/>
          <a:ln w="9525">
            <a:noFill/>
            <a:miter lim="800000"/>
            <a:headEnd/>
            <a:tailEnd/>
          </a:ln>
        </p:spPr>
      </p:pic>
      <p:pic>
        <p:nvPicPr>
          <p:cNvPr id="118791" name="Picture 7"/>
          <p:cNvPicPr>
            <a:picLocks noChangeAspect="1" noChangeArrowheads="1"/>
          </p:cNvPicPr>
          <p:nvPr/>
        </p:nvPicPr>
        <p:blipFill>
          <a:blip r:embed="rId3" cstate="print"/>
          <a:srcRect l="23619" t="14171" r="11809" b="18895"/>
          <a:stretch>
            <a:fillRect/>
          </a:stretch>
        </p:blipFill>
        <p:spPr bwMode="auto">
          <a:xfrm>
            <a:off x="0" y="1371600"/>
            <a:ext cx="3597275" cy="2330450"/>
          </a:xfrm>
          <a:prstGeom prst="rect">
            <a:avLst/>
          </a:prstGeom>
          <a:noFill/>
          <a:ln w="12700" algn="ctr">
            <a:solidFill>
              <a:srgbClr val="FF0000"/>
            </a:solidFill>
            <a:miter lim="800000"/>
            <a:headEnd/>
            <a:tailEnd/>
          </a:ln>
          <a:effectLst/>
        </p:spPr>
      </p:pic>
      <p:sp>
        <p:nvSpPr>
          <p:cNvPr id="118792" name="Rectangle 8"/>
          <p:cNvSpPr>
            <a:spLocks noChangeArrowheads="1"/>
          </p:cNvSpPr>
          <p:nvPr/>
        </p:nvSpPr>
        <p:spPr bwMode="auto">
          <a:xfrm rot="-3358839">
            <a:off x="4295775" y="3400425"/>
            <a:ext cx="219075" cy="123825"/>
          </a:xfrm>
          <a:prstGeom prst="rect">
            <a:avLst/>
          </a:prstGeom>
          <a:noFill/>
          <a:ln w="28575" algn="ctr">
            <a:solidFill>
              <a:srgbClr val="FF0000"/>
            </a:solidFill>
            <a:miter lim="800000"/>
            <a:headEnd/>
            <a:tailEnd/>
          </a:ln>
          <a:effectLst/>
        </p:spPr>
        <p:txBody>
          <a:bodyPr anchor="ctr">
            <a:spAutoFit/>
          </a:bodyPr>
          <a:lstStyle/>
          <a:p>
            <a:endParaRPr lang="en-US"/>
          </a:p>
        </p:txBody>
      </p:sp>
      <p:sp>
        <p:nvSpPr>
          <p:cNvPr id="118793" name="Line 9"/>
          <p:cNvSpPr>
            <a:spLocks noChangeShapeType="1"/>
          </p:cNvSpPr>
          <p:nvPr/>
        </p:nvSpPr>
        <p:spPr bwMode="auto">
          <a:xfrm>
            <a:off x="3505200" y="2895600"/>
            <a:ext cx="838200" cy="533400"/>
          </a:xfrm>
          <a:prstGeom prst="line">
            <a:avLst/>
          </a:prstGeom>
          <a:noFill/>
          <a:ln w="15875">
            <a:solidFill>
              <a:srgbClr val="FF0000"/>
            </a:solidFill>
            <a:round/>
            <a:headEnd/>
            <a:tailEnd type="triangle" w="med" len="med"/>
          </a:ln>
          <a:effectLst/>
        </p:spPr>
        <p:txBody>
          <a:bodyPr>
            <a:spAutoFit/>
          </a:bodyPr>
          <a:lstStyle/>
          <a:p>
            <a:endParaRPr lang="en-US"/>
          </a:p>
        </p:txBody>
      </p:sp>
      <p:sp>
        <p:nvSpPr>
          <p:cNvPr id="118794" name="Text Box 10"/>
          <p:cNvSpPr txBox="1">
            <a:spLocks noChangeArrowheads="1"/>
          </p:cNvSpPr>
          <p:nvPr/>
        </p:nvSpPr>
        <p:spPr bwMode="auto">
          <a:xfrm>
            <a:off x="4495799" y="6477000"/>
            <a:ext cx="4372627" cy="276999"/>
          </a:xfrm>
          <a:prstGeom prst="rect">
            <a:avLst/>
          </a:prstGeom>
          <a:noFill/>
          <a:ln w="9525" algn="ctr">
            <a:noFill/>
            <a:miter lim="800000"/>
            <a:headEnd/>
            <a:tailEnd/>
          </a:ln>
          <a:effectLst/>
        </p:spPr>
        <p:txBody>
          <a:bodyPr wrap="square">
            <a:spAutoFit/>
          </a:bodyPr>
          <a:lstStyle/>
          <a:p>
            <a:pPr>
              <a:spcBef>
                <a:spcPct val="50000"/>
              </a:spcBef>
            </a:pPr>
            <a:r>
              <a:rPr lang="en-GB" sz="1200" dirty="0"/>
              <a:t>MODIS Mosaic - Courtesy </a:t>
            </a:r>
            <a:r>
              <a:rPr lang="en-GB" sz="1200" dirty="0" err="1"/>
              <a:t>NRCan</a:t>
            </a:r>
            <a:r>
              <a:rPr lang="en-GB" sz="1200" dirty="0"/>
              <a:t> &amp; NASA</a:t>
            </a:r>
          </a:p>
        </p:txBody>
      </p:sp>
      <p:pic>
        <p:nvPicPr>
          <p:cNvPr id="118795" name="Picture 11" descr="PechoraRiver_Russia_H1"/>
          <p:cNvPicPr>
            <a:picLocks noChangeAspect="1" noChangeArrowheads="1"/>
          </p:cNvPicPr>
          <p:nvPr/>
        </p:nvPicPr>
        <p:blipFill>
          <a:blip r:embed="rId4" cstate="print"/>
          <a:srcRect/>
          <a:stretch>
            <a:fillRect/>
          </a:stretch>
        </p:blipFill>
        <p:spPr bwMode="auto">
          <a:xfrm>
            <a:off x="7162800" y="1447800"/>
            <a:ext cx="1981200" cy="1557338"/>
          </a:xfrm>
          <a:prstGeom prst="rect">
            <a:avLst/>
          </a:prstGeom>
          <a:noFill/>
        </p:spPr>
      </p:pic>
      <p:sp>
        <p:nvSpPr>
          <p:cNvPr id="118796" name="Text Box 12"/>
          <p:cNvSpPr txBox="1">
            <a:spLocks noChangeArrowheads="1"/>
          </p:cNvSpPr>
          <p:nvPr/>
        </p:nvSpPr>
        <p:spPr bwMode="auto">
          <a:xfrm>
            <a:off x="761999" y="3809999"/>
            <a:ext cx="1626637" cy="923330"/>
          </a:xfrm>
          <a:prstGeom prst="rect">
            <a:avLst/>
          </a:prstGeom>
          <a:solidFill>
            <a:schemeClr val="accent2"/>
          </a:solidFill>
          <a:ln w="9525" algn="ctr">
            <a:noFill/>
            <a:miter lim="800000"/>
            <a:headEnd/>
            <a:tailEnd/>
          </a:ln>
          <a:effectLst/>
        </p:spPr>
        <p:txBody>
          <a:bodyPr wrap="square">
            <a:spAutoFit/>
          </a:bodyPr>
          <a:lstStyle/>
          <a:p>
            <a:pPr>
              <a:spcBef>
                <a:spcPct val="50000"/>
              </a:spcBef>
            </a:pPr>
            <a:r>
              <a:rPr lang="en-GB" dirty="0"/>
              <a:t>Spring thaw – Siberian </a:t>
            </a:r>
            <a:r>
              <a:rPr lang="en-GB" dirty="0" err="1"/>
              <a:t>Thermokarst</a:t>
            </a:r>
            <a:endParaRPr lang="en-GB" dirty="0"/>
          </a:p>
        </p:txBody>
      </p:sp>
      <p:sp>
        <p:nvSpPr>
          <p:cNvPr id="118797" name="Text Box 13"/>
          <p:cNvSpPr txBox="1">
            <a:spLocks noChangeArrowheads="1"/>
          </p:cNvSpPr>
          <p:nvPr/>
        </p:nvSpPr>
        <p:spPr bwMode="auto">
          <a:xfrm>
            <a:off x="7619999" y="3048000"/>
            <a:ext cx="1393371" cy="646331"/>
          </a:xfrm>
          <a:prstGeom prst="rect">
            <a:avLst/>
          </a:prstGeom>
          <a:solidFill>
            <a:schemeClr val="accent2"/>
          </a:solidFill>
          <a:ln w="9525" algn="ctr">
            <a:noFill/>
            <a:miter lim="800000"/>
            <a:headEnd/>
            <a:tailEnd/>
          </a:ln>
          <a:effectLst/>
        </p:spPr>
        <p:txBody>
          <a:bodyPr wrap="square">
            <a:spAutoFit/>
          </a:bodyPr>
          <a:lstStyle/>
          <a:p>
            <a:pPr>
              <a:spcBef>
                <a:spcPct val="50000"/>
              </a:spcBef>
            </a:pPr>
            <a:r>
              <a:rPr lang="en-GB" dirty="0"/>
              <a:t>Winter snow pack</a:t>
            </a:r>
          </a:p>
        </p:txBody>
      </p:sp>
      <p:sp>
        <p:nvSpPr>
          <p:cNvPr id="118798" name="Rectangle 14"/>
          <p:cNvSpPr>
            <a:spLocks noChangeArrowheads="1"/>
          </p:cNvSpPr>
          <p:nvPr/>
        </p:nvSpPr>
        <p:spPr bwMode="auto">
          <a:xfrm rot="1059819">
            <a:off x="5956300" y="2211388"/>
            <a:ext cx="300038" cy="309562"/>
          </a:xfrm>
          <a:prstGeom prst="rect">
            <a:avLst/>
          </a:prstGeom>
          <a:noFill/>
          <a:ln w="28575" algn="ctr">
            <a:solidFill>
              <a:schemeClr val="hlink"/>
            </a:solidFill>
            <a:miter lim="800000"/>
            <a:headEnd/>
            <a:tailEnd/>
          </a:ln>
          <a:effectLst/>
        </p:spPr>
        <p:txBody>
          <a:bodyPr anchor="ctr">
            <a:spAutoFit/>
          </a:bodyPr>
          <a:lstStyle/>
          <a:p>
            <a:endParaRPr lang="en-US"/>
          </a:p>
        </p:txBody>
      </p:sp>
      <p:sp>
        <p:nvSpPr>
          <p:cNvPr id="118799" name="Line 15"/>
          <p:cNvSpPr>
            <a:spLocks noChangeShapeType="1"/>
          </p:cNvSpPr>
          <p:nvPr/>
        </p:nvSpPr>
        <p:spPr bwMode="auto">
          <a:xfrm flipH="1">
            <a:off x="6324600" y="2286000"/>
            <a:ext cx="838200" cy="0"/>
          </a:xfrm>
          <a:prstGeom prst="line">
            <a:avLst/>
          </a:prstGeom>
          <a:noFill/>
          <a:ln w="19050">
            <a:solidFill>
              <a:schemeClr val="hlink"/>
            </a:solidFill>
            <a:round/>
            <a:headEnd/>
            <a:tailEnd type="triangle" w="med" len="med"/>
          </a:ln>
          <a:effectLst/>
        </p:spPr>
        <p:txBody>
          <a:bodyPr>
            <a:spAutoFit/>
          </a:bodyPr>
          <a:lstStyle/>
          <a:p>
            <a:endParaRPr lang="en-US"/>
          </a:p>
        </p:txBody>
      </p:sp>
      <p:sp>
        <p:nvSpPr>
          <p:cNvPr id="118800" name="Text Box 16"/>
          <p:cNvSpPr txBox="1">
            <a:spLocks noChangeArrowheads="1"/>
          </p:cNvSpPr>
          <p:nvPr/>
        </p:nvSpPr>
        <p:spPr bwMode="auto">
          <a:xfrm>
            <a:off x="7162800" y="1447800"/>
            <a:ext cx="1295400" cy="304800"/>
          </a:xfrm>
          <a:prstGeom prst="rect">
            <a:avLst/>
          </a:prstGeom>
          <a:noFill/>
          <a:ln w="9525" algn="ctr">
            <a:noFill/>
            <a:miter lim="800000"/>
            <a:headEnd/>
            <a:tailEnd/>
          </a:ln>
          <a:effectLst/>
        </p:spPr>
        <p:txBody>
          <a:bodyPr>
            <a:spAutoFit/>
          </a:bodyPr>
          <a:lstStyle/>
          <a:p>
            <a:pPr>
              <a:spcBef>
                <a:spcPct val="50000"/>
              </a:spcBef>
            </a:pPr>
            <a:r>
              <a:rPr lang="en-GB"/>
              <a:t>ESA/MERIS</a:t>
            </a:r>
          </a:p>
        </p:txBody>
      </p:sp>
      <p:sp>
        <p:nvSpPr>
          <p:cNvPr id="118801" name="Text Box 17"/>
          <p:cNvSpPr txBox="1">
            <a:spLocks noChangeArrowheads="1"/>
          </p:cNvSpPr>
          <p:nvPr/>
        </p:nvSpPr>
        <p:spPr bwMode="auto">
          <a:xfrm>
            <a:off x="1586204" y="1371600"/>
            <a:ext cx="1918996" cy="369332"/>
          </a:xfrm>
          <a:prstGeom prst="rect">
            <a:avLst/>
          </a:prstGeom>
          <a:noFill/>
          <a:ln w="9525" algn="ctr">
            <a:noFill/>
            <a:miter lim="800000"/>
            <a:headEnd/>
            <a:tailEnd/>
          </a:ln>
          <a:effectLst/>
        </p:spPr>
        <p:txBody>
          <a:bodyPr wrap="square">
            <a:spAutoFit/>
          </a:bodyPr>
          <a:lstStyle/>
          <a:p>
            <a:pPr>
              <a:spcBef>
                <a:spcPct val="50000"/>
              </a:spcBef>
            </a:pPr>
            <a:r>
              <a:rPr lang="en-GB" dirty="0"/>
              <a:t>USGS/</a:t>
            </a:r>
            <a:r>
              <a:rPr lang="en-GB" dirty="0" err="1"/>
              <a:t>Landsat</a:t>
            </a:r>
            <a:endParaRPr lang="en-GB" dirty="0"/>
          </a:p>
        </p:txBody>
      </p:sp>
      <p:pic>
        <p:nvPicPr>
          <p:cNvPr id="15" name="Picture 13" descr="IPY_2col_logo"/>
          <p:cNvPicPr>
            <a:picLocks noChangeAspect="1" noChangeArrowheads="1"/>
          </p:cNvPicPr>
          <p:nvPr/>
        </p:nvPicPr>
        <p:blipFill>
          <a:blip r:embed="rId5" cstate="print"/>
          <a:srcRect/>
          <a:stretch>
            <a:fillRect/>
          </a:stretch>
        </p:blipFill>
        <p:spPr bwMode="auto">
          <a:xfrm>
            <a:off x="0" y="6010275"/>
            <a:ext cx="847725" cy="847725"/>
          </a:xfrm>
          <a:prstGeom prst="rect">
            <a:avLst/>
          </a:prstGeom>
          <a:noFill/>
          <a:ln w="9525">
            <a:noFill/>
            <a:miter lim="800000"/>
            <a:headEnd/>
            <a:tailEnd/>
          </a:ln>
        </p:spPr>
      </p:pic>
      <p:pic>
        <p:nvPicPr>
          <p:cNvPr id="16" name="Picture 2"/>
          <p:cNvPicPr>
            <a:picLocks noChangeAspect="1" noChangeArrowheads="1"/>
          </p:cNvPicPr>
          <p:nvPr/>
        </p:nvPicPr>
        <p:blipFill>
          <a:blip r:embed="rId6" cstate="print"/>
          <a:srcRect/>
          <a:stretch>
            <a:fillRect/>
          </a:stretch>
        </p:blipFill>
        <p:spPr bwMode="auto">
          <a:xfrm>
            <a:off x="189937" y="4956217"/>
            <a:ext cx="2547979" cy="400832"/>
          </a:xfrm>
          <a:prstGeom prst="rect">
            <a:avLst/>
          </a:prstGeom>
          <a:noFill/>
          <a:ln w="9525">
            <a:noFill/>
            <a:miter lim="800000"/>
            <a:headEnd/>
            <a:tailEnd/>
          </a:ln>
        </p:spPr>
      </p:pic>
      <p:pic>
        <p:nvPicPr>
          <p:cNvPr id="17" name="Picture 3"/>
          <p:cNvPicPr>
            <a:picLocks noChangeAspect="1" noChangeArrowheads="1"/>
          </p:cNvPicPr>
          <p:nvPr/>
        </p:nvPicPr>
        <p:blipFill>
          <a:blip r:embed="rId7" cstate="print"/>
          <a:srcRect/>
          <a:stretch>
            <a:fillRect/>
          </a:stretch>
        </p:blipFill>
        <p:spPr bwMode="auto">
          <a:xfrm>
            <a:off x="1576874" y="5430417"/>
            <a:ext cx="886408" cy="625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r>
              <a:rPr lang="en-GB"/>
              <a:t>River and Lake Ice</a:t>
            </a:r>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subTitle" idx="1"/>
          </p:nvPr>
        </p:nvSpPr>
        <p:spPr>
          <a:xfrm>
            <a:off x="1524000" y="2209800"/>
            <a:ext cx="6400800" cy="1752600"/>
          </a:xfrm>
        </p:spPr>
        <p:txBody>
          <a:bodyPr/>
          <a:lstStyle/>
          <a:p>
            <a:pPr lvl="1">
              <a:spcBef>
                <a:spcPct val="0"/>
              </a:spcBef>
            </a:pPr>
            <a:r>
              <a:rPr lang="en-GB" sz="2400"/>
              <a:t>For the first time, </a:t>
            </a:r>
            <a:r>
              <a:rPr lang="en-US" sz="2400"/>
              <a:t>Pan-Arctic high resolution Vis/IR and SAR snapshots - for lake and river freeze-up and break-up and other applications</a:t>
            </a:r>
            <a:endParaRPr lang="en-GB" sz="2400"/>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0"/>
            <a:ext cx="8313576" cy="1143000"/>
          </a:xfrm>
        </p:spPr>
        <p:txBody>
          <a:bodyPr/>
          <a:lstStyle/>
          <a:p>
            <a:r>
              <a:rPr lang="en-GB" sz="3600" dirty="0"/>
              <a:t>ALOS: AVNIR-2 (10m) &amp; PRISM (2.5m)</a:t>
            </a:r>
          </a:p>
        </p:txBody>
      </p:sp>
      <p:pic>
        <p:nvPicPr>
          <p:cNvPr id="181251" name="Picture 3" descr="WORLS_AV2"/>
          <p:cNvPicPr>
            <a:picLocks noChangeAspect="1" noChangeArrowheads="1"/>
          </p:cNvPicPr>
          <p:nvPr/>
        </p:nvPicPr>
        <p:blipFill>
          <a:blip r:embed="rId3" cstate="print"/>
          <a:srcRect/>
          <a:stretch>
            <a:fillRect/>
          </a:stretch>
        </p:blipFill>
        <p:spPr bwMode="auto">
          <a:xfrm>
            <a:off x="685800" y="1371600"/>
            <a:ext cx="4114800" cy="2054225"/>
          </a:xfrm>
          <a:prstGeom prst="rect">
            <a:avLst/>
          </a:prstGeom>
          <a:noFill/>
        </p:spPr>
      </p:pic>
      <p:pic>
        <p:nvPicPr>
          <p:cNvPr id="181252" name="Picture 4" descr="WORLS_AV2雲量0"/>
          <p:cNvPicPr>
            <a:picLocks noChangeAspect="1" noChangeArrowheads="1"/>
          </p:cNvPicPr>
          <p:nvPr/>
        </p:nvPicPr>
        <p:blipFill>
          <a:blip r:embed="rId4" cstate="print"/>
          <a:srcRect/>
          <a:stretch>
            <a:fillRect/>
          </a:stretch>
        </p:blipFill>
        <p:spPr bwMode="auto">
          <a:xfrm>
            <a:off x="685800" y="3886200"/>
            <a:ext cx="4116388" cy="2054225"/>
          </a:xfrm>
          <a:prstGeom prst="rect">
            <a:avLst/>
          </a:prstGeom>
          <a:noFill/>
        </p:spPr>
      </p:pic>
      <p:pic>
        <p:nvPicPr>
          <p:cNvPr id="181253" name="Picture 5" descr="WORLS_PSM"/>
          <p:cNvPicPr>
            <a:picLocks noChangeAspect="1" noChangeArrowheads="1"/>
          </p:cNvPicPr>
          <p:nvPr/>
        </p:nvPicPr>
        <p:blipFill>
          <a:blip r:embed="rId5" cstate="print"/>
          <a:srcRect/>
          <a:stretch>
            <a:fillRect/>
          </a:stretch>
        </p:blipFill>
        <p:spPr bwMode="auto">
          <a:xfrm>
            <a:off x="4922838" y="1374775"/>
            <a:ext cx="4113212" cy="2054225"/>
          </a:xfrm>
          <a:prstGeom prst="rect">
            <a:avLst/>
          </a:prstGeom>
          <a:noFill/>
        </p:spPr>
      </p:pic>
      <p:pic>
        <p:nvPicPr>
          <p:cNvPr id="181254" name="Picture 6" descr="WORLS_PSM雲量0"/>
          <p:cNvPicPr>
            <a:picLocks noChangeAspect="1" noChangeArrowheads="1"/>
          </p:cNvPicPr>
          <p:nvPr/>
        </p:nvPicPr>
        <p:blipFill>
          <a:blip r:embed="rId6" cstate="print"/>
          <a:srcRect/>
          <a:stretch>
            <a:fillRect/>
          </a:stretch>
        </p:blipFill>
        <p:spPr bwMode="auto">
          <a:xfrm>
            <a:off x="4951413" y="3886200"/>
            <a:ext cx="4116387" cy="2054225"/>
          </a:xfrm>
          <a:prstGeom prst="rect">
            <a:avLst/>
          </a:prstGeom>
          <a:noFill/>
        </p:spPr>
      </p:pic>
      <p:sp>
        <p:nvSpPr>
          <p:cNvPr id="181255" name="Text Box 7"/>
          <p:cNvSpPr txBox="1">
            <a:spLocks noChangeArrowheads="1"/>
          </p:cNvSpPr>
          <p:nvPr/>
        </p:nvSpPr>
        <p:spPr bwMode="auto">
          <a:xfrm>
            <a:off x="2057400" y="990600"/>
            <a:ext cx="2438400" cy="366713"/>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accent1"/>
                </a:solidFill>
                <a:cs typeface="Times New Roman" pitchFamily="18" charset="0"/>
              </a:rPr>
              <a:t>Acquired</a:t>
            </a:r>
          </a:p>
        </p:txBody>
      </p:sp>
      <p:sp>
        <p:nvSpPr>
          <p:cNvPr id="181256" name="Text Box 8"/>
          <p:cNvSpPr txBox="1">
            <a:spLocks noChangeArrowheads="1"/>
          </p:cNvSpPr>
          <p:nvPr/>
        </p:nvSpPr>
        <p:spPr bwMode="auto">
          <a:xfrm>
            <a:off x="6248400" y="990600"/>
            <a:ext cx="2438400" cy="366713"/>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accent1"/>
                </a:solidFill>
                <a:cs typeface="Times New Roman" pitchFamily="18" charset="0"/>
              </a:rPr>
              <a:t>Acquired</a:t>
            </a:r>
          </a:p>
        </p:txBody>
      </p:sp>
      <p:sp>
        <p:nvSpPr>
          <p:cNvPr id="181257" name="Text Box 9"/>
          <p:cNvSpPr txBox="1">
            <a:spLocks noChangeArrowheads="1"/>
          </p:cNvSpPr>
          <p:nvPr/>
        </p:nvSpPr>
        <p:spPr bwMode="auto">
          <a:xfrm>
            <a:off x="2057400" y="3505200"/>
            <a:ext cx="2438400" cy="366713"/>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accent1"/>
                </a:solidFill>
                <a:cs typeface="Times New Roman" pitchFamily="18" charset="0"/>
              </a:rPr>
              <a:t>Cloud Free</a:t>
            </a:r>
          </a:p>
        </p:txBody>
      </p:sp>
      <p:sp>
        <p:nvSpPr>
          <p:cNvPr id="181258" name="Text Box 10"/>
          <p:cNvSpPr txBox="1">
            <a:spLocks noChangeArrowheads="1"/>
          </p:cNvSpPr>
          <p:nvPr/>
        </p:nvSpPr>
        <p:spPr bwMode="auto">
          <a:xfrm>
            <a:off x="6324600" y="3519488"/>
            <a:ext cx="2438400" cy="366712"/>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accent1"/>
                </a:solidFill>
                <a:cs typeface="Times New Roman" pitchFamily="18" charset="0"/>
              </a:rPr>
              <a:t>Cloud Free</a:t>
            </a:r>
          </a:p>
        </p:txBody>
      </p:sp>
      <p:pic>
        <p:nvPicPr>
          <p:cNvPr id="11" name="Picture 13" descr="IPY_2col_logo"/>
          <p:cNvPicPr>
            <a:picLocks noChangeAspect="1" noChangeArrowheads="1"/>
          </p:cNvPicPr>
          <p:nvPr/>
        </p:nvPicPr>
        <p:blipFill>
          <a:blip r:embed="rId7" cstate="print"/>
          <a:srcRect/>
          <a:stretch>
            <a:fillRect/>
          </a:stretch>
        </p:blipFill>
        <p:spPr bwMode="auto">
          <a:xfrm>
            <a:off x="8296275" y="0"/>
            <a:ext cx="847725" cy="847725"/>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a:stretch>
            <a:fillRect/>
          </a:stretch>
        </p:blipFill>
        <p:spPr bwMode="auto">
          <a:xfrm>
            <a:off x="0" y="6489050"/>
            <a:ext cx="2518475" cy="368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0"/>
            <a:ext cx="8229600" cy="1143000"/>
          </a:xfrm>
        </p:spPr>
        <p:txBody>
          <a:bodyPr/>
          <a:lstStyle/>
          <a:p>
            <a:r>
              <a:rPr lang="en-GB"/>
              <a:t>Arctic Optical Coverage</a:t>
            </a:r>
          </a:p>
        </p:txBody>
      </p:sp>
      <p:pic>
        <p:nvPicPr>
          <p:cNvPr id="173059" name="Picture 3" descr="PechoraRiver_Russia_H1"/>
          <p:cNvPicPr>
            <a:picLocks noChangeAspect="1" noChangeArrowheads="1"/>
          </p:cNvPicPr>
          <p:nvPr/>
        </p:nvPicPr>
        <p:blipFill>
          <a:blip r:embed="rId3" cstate="print"/>
          <a:srcRect/>
          <a:stretch>
            <a:fillRect/>
          </a:stretch>
        </p:blipFill>
        <p:spPr bwMode="auto">
          <a:xfrm>
            <a:off x="1828800" y="914400"/>
            <a:ext cx="6618288" cy="5200650"/>
          </a:xfrm>
          <a:prstGeom prst="rect">
            <a:avLst/>
          </a:prstGeom>
          <a:noFill/>
        </p:spPr>
      </p:pic>
      <p:sp>
        <p:nvSpPr>
          <p:cNvPr id="173060" name="Rectangle 4"/>
          <p:cNvSpPr>
            <a:spLocks noChangeArrowheads="1"/>
          </p:cNvSpPr>
          <p:nvPr/>
        </p:nvSpPr>
        <p:spPr bwMode="auto">
          <a:xfrm>
            <a:off x="5791200" y="5638800"/>
            <a:ext cx="2597150" cy="366713"/>
          </a:xfrm>
          <a:prstGeom prst="rect">
            <a:avLst/>
          </a:prstGeom>
          <a:noFill/>
          <a:ln w="9525">
            <a:noFill/>
            <a:miter lim="800000"/>
            <a:headEnd/>
            <a:tailEnd/>
          </a:ln>
          <a:effectLst/>
        </p:spPr>
        <p:txBody>
          <a:bodyPr wrap="none">
            <a:spAutoFit/>
          </a:bodyPr>
          <a:lstStyle/>
          <a:p>
            <a:pPr algn="l"/>
            <a:r>
              <a:rPr lang="en-GB" sz="1800" b="1">
                <a:cs typeface="Times New Roman" pitchFamily="18" charset="0"/>
              </a:rPr>
              <a:t>Pechora River, Russia</a:t>
            </a:r>
          </a:p>
        </p:txBody>
      </p:sp>
      <p:sp>
        <p:nvSpPr>
          <p:cNvPr id="173061" name="Text Box 5"/>
          <p:cNvSpPr txBox="1">
            <a:spLocks noChangeArrowheads="1"/>
          </p:cNvSpPr>
          <p:nvPr/>
        </p:nvSpPr>
        <p:spPr bwMode="auto">
          <a:xfrm>
            <a:off x="1295400" y="6096000"/>
            <a:ext cx="6324600" cy="366713"/>
          </a:xfrm>
          <a:prstGeom prst="rect">
            <a:avLst/>
          </a:prstGeom>
          <a:noFill/>
          <a:ln w="9525">
            <a:noFill/>
            <a:miter lim="800000"/>
            <a:headEnd/>
            <a:tailEnd/>
          </a:ln>
          <a:effectLst/>
        </p:spPr>
        <p:txBody>
          <a:bodyPr>
            <a:spAutoFit/>
          </a:bodyPr>
          <a:lstStyle/>
          <a:p>
            <a:pPr algn="l">
              <a:spcBef>
                <a:spcPct val="50000"/>
              </a:spcBef>
            </a:pPr>
            <a:r>
              <a:rPr lang="en-GB" sz="1800">
                <a:cs typeface="Times New Roman" pitchFamily="18" charset="0"/>
              </a:rPr>
              <a:t>Envisat - MERIS – 300m optical image of Arctic tundra</a:t>
            </a:r>
          </a:p>
        </p:txBody>
      </p:sp>
      <p:sp>
        <p:nvSpPr>
          <p:cNvPr id="173062" name="Text Box 6"/>
          <p:cNvSpPr txBox="1">
            <a:spLocks noChangeArrowheads="1"/>
          </p:cNvSpPr>
          <p:nvPr/>
        </p:nvSpPr>
        <p:spPr bwMode="auto">
          <a:xfrm>
            <a:off x="5410200" y="1752600"/>
            <a:ext cx="2952750" cy="1879600"/>
          </a:xfrm>
          <a:prstGeom prst="rect">
            <a:avLst/>
          </a:prstGeom>
          <a:noFill/>
          <a:ln w="9525">
            <a:noFill/>
            <a:miter lim="800000"/>
            <a:headEnd/>
            <a:tailEnd/>
          </a:ln>
          <a:effectLst/>
        </p:spPr>
        <p:txBody>
          <a:bodyPr>
            <a:spAutoFit/>
          </a:bodyPr>
          <a:lstStyle/>
          <a:p>
            <a:pPr algn="r">
              <a:spcBef>
                <a:spcPct val="50000"/>
              </a:spcBef>
            </a:pPr>
            <a:r>
              <a:rPr lang="en-GB" sz="1800">
                <a:solidFill>
                  <a:schemeClr val="accent2"/>
                </a:solidFill>
                <a:cs typeface="Times New Roman" pitchFamily="18" charset="0"/>
              </a:rPr>
              <a:t>Envisat MERIS Data Viewer</a:t>
            </a:r>
          </a:p>
          <a:p>
            <a:pPr algn="r">
              <a:spcBef>
                <a:spcPct val="50000"/>
              </a:spcBef>
            </a:pPr>
            <a:r>
              <a:rPr lang="en-GB" sz="1800">
                <a:solidFill>
                  <a:schemeClr val="accent2"/>
                </a:solidFill>
                <a:cs typeface="Times New Roman" pitchFamily="18" charset="0"/>
              </a:rPr>
              <a:t>See MERAVI:</a:t>
            </a:r>
          </a:p>
          <a:p>
            <a:pPr algn="r">
              <a:spcBef>
                <a:spcPct val="50000"/>
              </a:spcBef>
            </a:pPr>
            <a:r>
              <a:rPr lang="en-GB" sz="1800">
                <a:cs typeface="Times New Roman" pitchFamily="18" charset="0"/>
                <a:hlinkClick r:id="rId4"/>
              </a:rPr>
              <a:t>http://miravi.eo.esa.int</a:t>
            </a:r>
            <a:endParaRPr lang="en-GB" sz="1800">
              <a:cs typeface="Times New Roman" pitchFamily="18" charset="0"/>
            </a:endParaRPr>
          </a:p>
          <a:p>
            <a:pPr algn="r">
              <a:spcBef>
                <a:spcPct val="50000"/>
              </a:spcBef>
            </a:pPr>
            <a:endParaRPr lang="en-GB" sz="1800">
              <a:cs typeface="Times New Roman" pitchFamily="18" charset="0"/>
            </a:endParaRPr>
          </a:p>
        </p:txBody>
      </p:sp>
      <p:pic>
        <p:nvPicPr>
          <p:cNvPr id="7"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pic>
        <p:nvPicPr>
          <p:cNvPr id="8" name="Picture 14" descr="WEB"/>
          <p:cNvPicPr>
            <a:picLocks noChangeAspect="1" noChangeArrowheads="1"/>
          </p:cNvPicPr>
          <p:nvPr/>
        </p:nvPicPr>
        <p:blipFill>
          <a:blip r:embed="rId6" cstate="print"/>
          <a:srcRect/>
          <a:stretch>
            <a:fillRect/>
          </a:stretch>
        </p:blipFill>
        <p:spPr bwMode="auto">
          <a:xfrm>
            <a:off x="1" y="6381848"/>
            <a:ext cx="937845" cy="47615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5486400" y="1543050"/>
            <a:ext cx="0" cy="2057400"/>
          </a:xfrm>
          <a:prstGeom prst="line">
            <a:avLst/>
          </a:prstGeom>
          <a:noFill/>
          <a:ln w="9525">
            <a:solidFill>
              <a:schemeClr val="bg1"/>
            </a:solidFill>
            <a:round/>
            <a:headEnd/>
            <a:tailEnd type="triangle" w="med" len="med"/>
          </a:ln>
          <a:effectLst/>
        </p:spPr>
        <p:txBody>
          <a:bodyPr>
            <a:spAutoFit/>
          </a:bodyPr>
          <a:lstStyle/>
          <a:p>
            <a:endParaRPr lang="en-US"/>
          </a:p>
        </p:txBody>
      </p:sp>
      <p:sp>
        <p:nvSpPr>
          <p:cNvPr id="51203" name="Text Box 3"/>
          <p:cNvSpPr txBox="1">
            <a:spLocks noChangeArrowheads="1"/>
          </p:cNvSpPr>
          <p:nvPr/>
        </p:nvSpPr>
        <p:spPr bwMode="auto">
          <a:xfrm>
            <a:off x="-53975" y="1085850"/>
            <a:ext cx="1501775" cy="639763"/>
          </a:xfrm>
          <a:prstGeom prst="rect">
            <a:avLst/>
          </a:prstGeom>
          <a:noFill/>
          <a:ln w="9525">
            <a:noFill/>
            <a:miter lim="800000"/>
            <a:headEnd/>
            <a:tailEnd/>
          </a:ln>
          <a:effectLst/>
        </p:spPr>
        <p:txBody>
          <a:bodyPr wrap="none">
            <a:spAutoFit/>
          </a:bodyPr>
          <a:lstStyle/>
          <a:p>
            <a:r>
              <a:rPr lang="en-GB" sz="1200"/>
              <a:t>Aircraft and in-situ</a:t>
            </a:r>
          </a:p>
          <a:p>
            <a:r>
              <a:rPr lang="en-GB" sz="1200"/>
              <a:t>Sounders and GPR</a:t>
            </a:r>
          </a:p>
          <a:p>
            <a:r>
              <a:rPr lang="en-GB" sz="1200"/>
              <a:t>Systems</a:t>
            </a:r>
          </a:p>
        </p:txBody>
      </p:sp>
      <p:pic>
        <p:nvPicPr>
          <p:cNvPr id="51204" name="Picture 4" descr="ICESat"/>
          <p:cNvPicPr>
            <a:picLocks noChangeAspect="1" noChangeArrowheads="1"/>
          </p:cNvPicPr>
          <p:nvPr/>
        </p:nvPicPr>
        <p:blipFill>
          <a:blip r:embed="rId3" cstate="print"/>
          <a:srcRect t="1817" b="1396"/>
          <a:stretch>
            <a:fillRect/>
          </a:stretch>
        </p:blipFill>
        <p:spPr bwMode="auto">
          <a:xfrm>
            <a:off x="6705600" y="1695450"/>
            <a:ext cx="1066800" cy="971550"/>
          </a:xfrm>
          <a:prstGeom prst="rect">
            <a:avLst/>
          </a:prstGeom>
          <a:noFill/>
        </p:spPr>
      </p:pic>
      <p:pic>
        <p:nvPicPr>
          <p:cNvPr id="51205" name="Picture 5" descr="DMSPSAT.GIF (32685 octets)"/>
          <p:cNvPicPr>
            <a:picLocks noChangeAspect="1" noChangeArrowheads="1"/>
          </p:cNvPicPr>
          <p:nvPr/>
        </p:nvPicPr>
        <p:blipFill>
          <a:blip r:embed="rId4" cstate="print"/>
          <a:srcRect/>
          <a:stretch>
            <a:fillRect/>
          </a:stretch>
        </p:blipFill>
        <p:spPr bwMode="auto">
          <a:xfrm>
            <a:off x="1676400" y="674688"/>
            <a:ext cx="1200150" cy="792162"/>
          </a:xfrm>
          <a:prstGeom prst="rect">
            <a:avLst/>
          </a:prstGeom>
          <a:noFill/>
        </p:spPr>
      </p:pic>
      <p:sp>
        <p:nvSpPr>
          <p:cNvPr id="51206" name="Text Box 6"/>
          <p:cNvSpPr txBox="1">
            <a:spLocks noChangeArrowheads="1"/>
          </p:cNvSpPr>
          <p:nvPr/>
        </p:nvSpPr>
        <p:spPr bwMode="auto">
          <a:xfrm>
            <a:off x="2286000" y="704850"/>
            <a:ext cx="623888" cy="274638"/>
          </a:xfrm>
          <a:prstGeom prst="rect">
            <a:avLst/>
          </a:prstGeom>
          <a:noFill/>
          <a:ln w="9525">
            <a:noFill/>
            <a:miter lim="800000"/>
            <a:headEnd/>
            <a:tailEnd/>
          </a:ln>
          <a:effectLst/>
        </p:spPr>
        <p:txBody>
          <a:bodyPr wrap="none">
            <a:spAutoFit/>
          </a:bodyPr>
          <a:lstStyle/>
          <a:p>
            <a:pPr algn="l"/>
            <a:r>
              <a:rPr lang="en-GB" sz="1200"/>
              <a:t>DMSP</a:t>
            </a:r>
          </a:p>
        </p:txBody>
      </p:sp>
      <p:sp>
        <p:nvSpPr>
          <p:cNvPr id="51207" name="Text Box 7"/>
          <p:cNvSpPr txBox="1">
            <a:spLocks noChangeArrowheads="1"/>
          </p:cNvSpPr>
          <p:nvPr/>
        </p:nvSpPr>
        <p:spPr bwMode="auto">
          <a:xfrm>
            <a:off x="6932613" y="1716088"/>
            <a:ext cx="687387" cy="304800"/>
          </a:xfrm>
          <a:prstGeom prst="rect">
            <a:avLst/>
          </a:prstGeom>
          <a:noFill/>
          <a:ln w="9525">
            <a:noFill/>
            <a:miter lim="800000"/>
            <a:headEnd/>
            <a:tailEnd/>
          </a:ln>
          <a:effectLst/>
        </p:spPr>
        <p:txBody>
          <a:bodyPr wrap="none">
            <a:spAutoFit/>
          </a:bodyPr>
          <a:lstStyle/>
          <a:p>
            <a:pPr algn="l"/>
            <a:r>
              <a:rPr lang="en-GB">
                <a:solidFill>
                  <a:srgbClr val="000000"/>
                </a:solidFill>
              </a:rPr>
              <a:t>IceSat</a:t>
            </a:r>
          </a:p>
        </p:txBody>
      </p:sp>
      <p:grpSp>
        <p:nvGrpSpPr>
          <p:cNvPr id="2" name="Group 8"/>
          <p:cNvGrpSpPr>
            <a:grpSpLocks/>
          </p:cNvGrpSpPr>
          <p:nvPr/>
        </p:nvGrpSpPr>
        <p:grpSpPr bwMode="auto">
          <a:xfrm>
            <a:off x="6172200" y="704850"/>
            <a:ext cx="1333500" cy="906463"/>
            <a:chOff x="4056" y="432"/>
            <a:chExt cx="840" cy="571"/>
          </a:xfrm>
        </p:grpSpPr>
        <p:pic>
          <p:nvPicPr>
            <p:cNvPr id="51209" name="Picture 9"/>
            <p:cNvPicPr>
              <a:picLocks noChangeAspect="1" noChangeArrowheads="1"/>
            </p:cNvPicPr>
            <p:nvPr/>
          </p:nvPicPr>
          <p:blipFill>
            <a:blip r:embed="rId5" cstate="print"/>
            <a:srcRect r="34842" b="43553"/>
            <a:stretch>
              <a:fillRect/>
            </a:stretch>
          </p:blipFill>
          <p:spPr bwMode="auto">
            <a:xfrm>
              <a:off x="4080" y="432"/>
              <a:ext cx="816" cy="542"/>
            </a:xfrm>
            <a:prstGeom prst="rect">
              <a:avLst/>
            </a:prstGeom>
            <a:noFill/>
            <a:ln w="9525">
              <a:noFill/>
              <a:miter lim="800000"/>
              <a:headEnd/>
              <a:tailEnd/>
            </a:ln>
            <a:effectLst/>
          </p:spPr>
        </p:pic>
        <p:sp>
          <p:nvSpPr>
            <p:cNvPr id="51210" name="Text Box 10"/>
            <p:cNvSpPr txBox="1">
              <a:spLocks noChangeArrowheads="1"/>
            </p:cNvSpPr>
            <p:nvPr/>
          </p:nvSpPr>
          <p:spPr bwMode="auto">
            <a:xfrm>
              <a:off x="4056" y="830"/>
              <a:ext cx="653" cy="173"/>
            </a:xfrm>
            <a:prstGeom prst="rect">
              <a:avLst/>
            </a:prstGeom>
            <a:noFill/>
            <a:ln w="9525">
              <a:noFill/>
              <a:miter lim="800000"/>
              <a:headEnd/>
              <a:tailEnd/>
            </a:ln>
            <a:effectLst/>
          </p:spPr>
          <p:txBody>
            <a:bodyPr wrap="none">
              <a:spAutoFit/>
            </a:bodyPr>
            <a:lstStyle/>
            <a:p>
              <a:pPr algn="l"/>
              <a:r>
                <a:rPr lang="en-GB" sz="1200"/>
                <a:t>ADM-Aeolus</a:t>
              </a:r>
            </a:p>
          </p:txBody>
        </p:sp>
      </p:grpSp>
      <p:sp>
        <p:nvSpPr>
          <p:cNvPr id="51211" name="Rectangle 11"/>
          <p:cNvSpPr>
            <a:spLocks noGrp="1" noChangeArrowheads="1"/>
          </p:cNvSpPr>
          <p:nvPr>
            <p:ph type="title"/>
          </p:nvPr>
        </p:nvSpPr>
        <p:spPr>
          <a:xfrm>
            <a:off x="762000" y="76200"/>
            <a:ext cx="7772400" cy="533400"/>
          </a:xfrm>
        </p:spPr>
        <p:txBody>
          <a:bodyPr>
            <a:normAutofit fontScale="90000"/>
          </a:bodyPr>
          <a:lstStyle/>
          <a:p>
            <a:r>
              <a:rPr lang="en-GB" sz="3200" b="1">
                <a:solidFill>
                  <a:schemeClr val="accent1"/>
                </a:solidFill>
              </a:rPr>
              <a:t>Collecting satellite polar snapshots</a:t>
            </a:r>
          </a:p>
        </p:txBody>
      </p:sp>
      <p:graphicFrame>
        <p:nvGraphicFramePr>
          <p:cNvPr id="51212" name="Object 12"/>
          <p:cNvGraphicFramePr>
            <a:graphicFrameLocks noChangeAspect="1"/>
          </p:cNvGraphicFramePr>
          <p:nvPr>
            <p:ph idx="4294967295"/>
          </p:nvPr>
        </p:nvGraphicFramePr>
        <p:xfrm>
          <a:off x="7924800" y="1771650"/>
          <a:ext cx="1160463" cy="971550"/>
        </p:xfrm>
        <a:graphic>
          <a:graphicData uri="http://schemas.openxmlformats.org/presentationml/2006/ole">
            <p:oleObj spid="_x0000_s1026" name="Image" r:id="rId6" imgW="2627381" imgH="2200288" progId="">
              <p:embed/>
            </p:oleObj>
          </a:graphicData>
        </a:graphic>
      </p:graphicFrame>
      <p:sp>
        <p:nvSpPr>
          <p:cNvPr id="51213" name="Line 13"/>
          <p:cNvSpPr>
            <a:spLocks noChangeShapeType="1"/>
          </p:cNvSpPr>
          <p:nvPr/>
        </p:nvSpPr>
        <p:spPr bwMode="auto">
          <a:xfrm>
            <a:off x="8839200" y="2762250"/>
            <a:ext cx="0" cy="1981200"/>
          </a:xfrm>
          <a:prstGeom prst="line">
            <a:avLst/>
          </a:prstGeom>
          <a:noFill/>
          <a:ln w="9525">
            <a:solidFill>
              <a:schemeClr val="tx1"/>
            </a:solidFill>
            <a:round/>
            <a:headEnd/>
            <a:tailEnd type="triangle" w="med" len="med"/>
          </a:ln>
          <a:effectLst/>
        </p:spPr>
        <p:txBody>
          <a:bodyPr wrap="none">
            <a:spAutoFit/>
          </a:bodyPr>
          <a:lstStyle/>
          <a:p>
            <a:endParaRPr lang="en-US"/>
          </a:p>
        </p:txBody>
      </p:sp>
      <p:pic>
        <p:nvPicPr>
          <p:cNvPr id="51214" name="Picture 14" descr="envi"/>
          <p:cNvPicPr>
            <a:picLocks noChangeAspect="1" noChangeArrowheads="1"/>
          </p:cNvPicPr>
          <p:nvPr/>
        </p:nvPicPr>
        <p:blipFill>
          <a:blip r:embed="rId7" cstate="print"/>
          <a:srcRect r="25946" b="22942"/>
          <a:stretch>
            <a:fillRect/>
          </a:stretch>
        </p:blipFill>
        <p:spPr bwMode="auto">
          <a:xfrm>
            <a:off x="4800600" y="569913"/>
            <a:ext cx="1143000" cy="973137"/>
          </a:xfrm>
          <a:prstGeom prst="rect">
            <a:avLst/>
          </a:prstGeom>
          <a:noFill/>
          <a:ln w="9525">
            <a:noFill/>
            <a:miter lim="800000"/>
            <a:headEnd/>
            <a:tailEnd/>
          </a:ln>
        </p:spPr>
      </p:pic>
      <p:sp>
        <p:nvSpPr>
          <p:cNvPr id="51215" name="Text Box 15"/>
          <p:cNvSpPr txBox="1">
            <a:spLocks noChangeArrowheads="1"/>
          </p:cNvSpPr>
          <p:nvPr/>
        </p:nvSpPr>
        <p:spPr bwMode="auto">
          <a:xfrm>
            <a:off x="5257800" y="552450"/>
            <a:ext cx="727075" cy="274638"/>
          </a:xfrm>
          <a:prstGeom prst="rect">
            <a:avLst/>
          </a:prstGeom>
          <a:noFill/>
          <a:ln w="9525">
            <a:noFill/>
            <a:miter lim="800000"/>
            <a:headEnd/>
            <a:tailEnd/>
          </a:ln>
          <a:effectLst/>
        </p:spPr>
        <p:txBody>
          <a:bodyPr wrap="none">
            <a:spAutoFit/>
          </a:bodyPr>
          <a:lstStyle/>
          <a:p>
            <a:pPr algn="r"/>
            <a:r>
              <a:rPr lang="en-GB" sz="1200"/>
              <a:t>METOP</a:t>
            </a:r>
          </a:p>
        </p:txBody>
      </p:sp>
      <p:sp>
        <p:nvSpPr>
          <p:cNvPr id="51216" name="Text Box 16"/>
          <p:cNvSpPr txBox="1">
            <a:spLocks noChangeArrowheads="1"/>
          </p:cNvSpPr>
          <p:nvPr/>
        </p:nvSpPr>
        <p:spPr bwMode="auto">
          <a:xfrm>
            <a:off x="8380413" y="2479675"/>
            <a:ext cx="633412" cy="274638"/>
          </a:xfrm>
          <a:prstGeom prst="rect">
            <a:avLst/>
          </a:prstGeom>
          <a:noFill/>
          <a:ln w="9525">
            <a:noFill/>
            <a:miter lim="800000"/>
            <a:headEnd/>
            <a:tailEnd/>
          </a:ln>
          <a:effectLst/>
        </p:spPr>
        <p:txBody>
          <a:bodyPr wrap="none">
            <a:spAutoFit/>
          </a:bodyPr>
          <a:lstStyle/>
          <a:p>
            <a:pPr algn="l"/>
            <a:r>
              <a:rPr lang="en-GB" sz="1200">
                <a:solidFill>
                  <a:srgbClr val="000000"/>
                </a:solidFill>
              </a:rPr>
              <a:t>GOCE</a:t>
            </a:r>
          </a:p>
        </p:txBody>
      </p:sp>
      <p:cxnSp>
        <p:nvCxnSpPr>
          <p:cNvPr id="51217" name="AutoShape 17"/>
          <p:cNvCxnSpPr>
            <a:cxnSpLocks noChangeShapeType="1"/>
          </p:cNvCxnSpPr>
          <p:nvPr/>
        </p:nvCxnSpPr>
        <p:spPr bwMode="auto">
          <a:xfrm rot="16200000" flipH="1">
            <a:off x="1915319" y="2829719"/>
            <a:ext cx="912812" cy="628650"/>
          </a:xfrm>
          <a:prstGeom prst="bentConnector3">
            <a:avLst>
              <a:gd name="adj1" fmla="val 83130"/>
            </a:avLst>
          </a:prstGeom>
          <a:noFill/>
          <a:ln w="9525">
            <a:solidFill>
              <a:schemeClr val="bg1"/>
            </a:solidFill>
            <a:miter lim="800000"/>
            <a:headEnd/>
            <a:tailEnd type="triangle" w="med" len="med"/>
          </a:ln>
          <a:effectLst/>
        </p:spPr>
      </p:cxnSp>
      <p:cxnSp>
        <p:nvCxnSpPr>
          <p:cNvPr id="51218" name="AutoShape 18"/>
          <p:cNvCxnSpPr>
            <a:cxnSpLocks noChangeShapeType="1"/>
          </p:cNvCxnSpPr>
          <p:nvPr/>
        </p:nvCxnSpPr>
        <p:spPr bwMode="auto">
          <a:xfrm rot="16200000" flipH="1">
            <a:off x="1467644" y="2315369"/>
            <a:ext cx="2103437" cy="466725"/>
          </a:xfrm>
          <a:prstGeom prst="bentConnector3">
            <a:avLst>
              <a:gd name="adj1" fmla="val 74111"/>
            </a:avLst>
          </a:prstGeom>
          <a:noFill/>
          <a:ln w="9525">
            <a:solidFill>
              <a:schemeClr val="bg1"/>
            </a:solidFill>
            <a:miter lim="800000"/>
            <a:headEnd/>
            <a:tailEnd type="triangle" w="med" len="med"/>
          </a:ln>
          <a:effectLst/>
        </p:spPr>
      </p:cxnSp>
      <p:cxnSp>
        <p:nvCxnSpPr>
          <p:cNvPr id="51219" name="AutoShape 19"/>
          <p:cNvCxnSpPr>
            <a:cxnSpLocks noChangeShapeType="1"/>
          </p:cNvCxnSpPr>
          <p:nvPr/>
        </p:nvCxnSpPr>
        <p:spPr bwMode="auto">
          <a:xfrm rot="16200000" flipH="1" flipV="1">
            <a:off x="2089944" y="2302669"/>
            <a:ext cx="2103437" cy="492125"/>
          </a:xfrm>
          <a:prstGeom prst="bentConnector3">
            <a:avLst>
              <a:gd name="adj1" fmla="val 10486"/>
            </a:avLst>
          </a:prstGeom>
          <a:noFill/>
          <a:ln w="9525">
            <a:solidFill>
              <a:schemeClr val="bg1"/>
            </a:solidFill>
            <a:miter lim="800000"/>
            <a:headEnd/>
            <a:tailEnd type="triangle" w="med" len="med"/>
          </a:ln>
          <a:effectLst/>
        </p:spPr>
      </p:cxnSp>
      <p:cxnSp>
        <p:nvCxnSpPr>
          <p:cNvPr id="51220" name="AutoShape 20"/>
          <p:cNvCxnSpPr>
            <a:cxnSpLocks noChangeShapeType="1"/>
          </p:cNvCxnSpPr>
          <p:nvPr/>
        </p:nvCxnSpPr>
        <p:spPr bwMode="auto">
          <a:xfrm rot="16200000" flipH="1">
            <a:off x="457200" y="2057400"/>
            <a:ext cx="1828800" cy="1219200"/>
          </a:xfrm>
          <a:prstGeom prst="bentConnector3">
            <a:avLst>
              <a:gd name="adj1" fmla="val 62759"/>
            </a:avLst>
          </a:prstGeom>
          <a:noFill/>
          <a:ln w="9525">
            <a:solidFill>
              <a:schemeClr val="bg1"/>
            </a:solidFill>
            <a:miter lim="800000"/>
            <a:headEnd/>
            <a:tailEnd type="triangle" w="med" len="med"/>
          </a:ln>
          <a:effectLst/>
        </p:spPr>
      </p:cxnSp>
      <p:pic>
        <p:nvPicPr>
          <p:cNvPr id="51221" name="Picture 21" descr="basAtPNE"/>
          <p:cNvPicPr>
            <a:picLocks noChangeAspect="1" noChangeArrowheads="1"/>
          </p:cNvPicPr>
          <p:nvPr/>
        </p:nvPicPr>
        <p:blipFill>
          <a:blip r:embed="rId8" cstate="print"/>
          <a:srcRect l="14391" r="14391"/>
          <a:stretch>
            <a:fillRect/>
          </a:stretch>
        </p:blipFill>
        <p:spPr bwMode="auto">
          <a:xfrm>
            <a:off x="76200" y="1703388"/>
            <a:ext cx="1295400" cy="677862"/>
          </a:xfrm>
          <a:prstGeom prst="rect">
            <a:avLst/>
          </a:prstGeom>
          <a:noFill/>
          <a:ln w="9525">
            <a:noFill/>
            <a:miter lim="800000"/>
            <a:headEnd/>
            <a:tailEnd/>
          </a:ln>
        </p:spPr>
      </p:pic>
      <p:pic>
        <p:nvPicPr>
          <p:cNvPr id="51222" name="Picture 22" descr="GRACE - Gravity Recovery and Climate Experiment Homepage"/>
          <p:cNvPicPr>
            <a:picLocks noChangeAspect="1" noChangeArrowheads="1"/>
          </p:cNvPicPr>
          <p:nvPr/>
        </p:nvPicPr>
        <p:blipFill>
          <a:blip r:embed="rId9" cstate="print"/>
          <a:srcRect l="75128"/>
          <a:stretch>
            <a:fillRect/>
          </a:stretch>
        </p:blipFill>
        <p:spPr bwMode="auto">
          <a:xfrm>
            <a:off x="7924800" y="882650"/>
            <a:ext cx="1143000" cy="752475"/>
          </a:xfrm>
          <a:prstGeom prst="rect">
            <a:avLst/>
          </a:prstGeom>
          <a:noFill/>
          <a:ln w="9525">
            <a:noFill/>
            <a:miter lim="800000"/>
            <a:headEnd/>
            <a:tailEnd/>
          </a:ln>
        </p:spPr>
      </p:pic>
      <p:sp>
        <p:nvSpPr>
          <p:cNvPr id="51223" name="Text Box 23"/>
          <p:cNvSpPr txBox="1">
            <a:spLocks noChangeArrowheads="1"/>
          </p:cNvSpPr>
          <p:nvPr/>
        </p:nvSpPr>
        <p:spPr bwMode="auto">
          <a:xfrm>
            <a:off x="7924800" y="857250"/>
            <a:ext cx="725488" cy="274638"/>
          </a:xfrm>
          <a:prstGeom prst="rect">
            <a:avLst/>
          </a:prstGeom>
          <a:noFill/>
          <a:ln w="9525">
            <a:noFill/>
            <a:miter lim="800000"/>
            <a:headEnd/>
            <a:tailEnd/>
          </a:ln>
          <a:effectLst/>
        </p:spPr>
        <p:txBody>
          <a:bodyPr wrap="none">
            <a:spAutoFit/>
          </a:bodyPr>
          <a:lstStyle/>
          <a:p>
            <a:pPr algn="r"/>
            <a:r>
              <a:rPr lang="en-GB" sz="1200"/>
              <a:t>GRACE</a:t>
            </a:r>
          </a:p>
        </p:txBody>
      </p:sp>
      <p:grpSp>
        <p:nvGrpSpPr>
          <p:cNvPr id="3" name="Group 24"/>
          <p:cNvGrpSpPr>
            <a:grpSpLocks/>
          </p:cNvGrpSpPr>
          <p:nvPr/>
        </p:nvGrpSpPr>
        <p:grpSpPr bwMode="auto">
          <a:xfrm>
            <a:off x="5684838" y="2533650"/>
            <a:ext cx="914400" cy="838200"/>
            <a:chOff x="3504" y="1584"/>
            <a:chExt cx="624" cy="576"/>
          </a:xfrm>
        </p:grpSpPr>
        <p:pic>
          <p:nvPicPr>
            <p:cNvPr id="51225" name="Picture 25" descr="SPOT"/>
            <p:cNvPicPr>
              <a:picLocks noChangeAspect="1" noChangeArrowheads="1"/>
            </p:cNvPicPr>
            <p:nvPr/>
          </p:nvPicPr>
          <p:blipFill>
            <a:blip r:embed="rId10" cstate="print"/>
            <a:srcRect b="25130"/>
            <a:stretch>
              <a:fillRect/>
            </a:stretch>
          </p:blipFill>
          <p:spPr bwMode="auto">
            <a:xfrm>
              <a:off x="3504" y="1611"/>
              <a:ext cx="624" cy="549"/>
            </a:xfrm>
            <a:prstGeom prst="rect">
              <a:avLst/>
            </a:prstGeom>
            <a:noFill/>
            <a:ln w="9525">
              <a:noFill/>
              <a:miter lim="800000"/>
              <a:headEnd/>
              <a:tailEnd/>
            </a:ln>
          </p:spPr>
        </p:pic>
        <p:sp>
          <p:nvSpPr>
            <p:cNvPr id="51226" name="Text Box 26"/>
            <p:cNvSpPr txBox="1">
              <a:spLocks noChangeArrowheads="1"/>
            </p:cNvSpPr>
            <p:nvPr/>
          </p:nvSpPr>
          <p:spPr bwMode="auto">
            <a:xfrm>
              <a:off x="3504" y="1584"/>
              <a:ext cx="502" cy="189"/>
            </a:xfrm>
            <a:prstGeom prst="rect">
              <a:avLst/>
            </a:prstGeom>
            <a:noFill/>
            <a:ln w="9525">
              <a:noFill/>
              <a:miter lim="800000"/>
              <a:headEnd/>
              <a:tailEnd/>
            </a:ln>
            <a:effectLst/>
          </p:spPr>
          <p:txBody>
            <a:bodyPr wrap="none">
              <a:spAutoFit/>
            </a:bodyPr>
            <a:lstStyle/>
            <a:p>
              <a:pPr algn="l"/>
              <a:r>
                <a:rPr lang="en-GB" sz="1200"/>
                <a:t>SPOT-4</a:t>
              </a:r>
            </a:p>
          </p:txBody>
        </p:sp>
      </p:grpSp>
      <p:sp>
        <p:nvSpPr>
          <p:cNvPr id="51227" name="Text Box 27"/>
          <p:cNvSpPr txBox="1">
            <a:spLocks noChangeArrowheads="1"/>
          </p:cNvSpPr>
          <p:nvPr/>
        </p:nvSpPr>
        <p:spPr bwMode="auto">
          <a:xfrm>
            <a:off x="5724525" y="3173413"/>
            <a:ext cx="752475" cy="198437"/>
          </a:xfrm>
          <a:prstGeom prst="rect">
            <a:avLst/>
          </a:prstGeom>
          <a:noFill/>
          <a:ln w="9525">
            <a:noFill/>
            <a:miter lim="800000"/>
            <a:headEnd/>
            <a:tailEnd/>
          </a:ln>
          <a:effectLst/>
        </p:spPr>
        <p:txBody>
          <a:bodyPr>
            <a:spAutoFit/>
          </a:bodyPr>
          <a:lstStyle/>
          <a:p>
            <a:pPr algn="l"/>
            <a:r>
              <a:rPr lang="en-GB" sz="700"/>
              <a:t>HRVIR / VGT</a:t>
            </a:r>
          </a:p>
        </p:txBody>
      </p:sp>
      <p:grpSp>
        <p:nvGrpSpPr>
          <p:cNvPr id="4" name="Group 28"/>
          <p:cNvGrpSpPr>
            <a:grpSpLocks/>
          </p:cNvGrpSpPr>
          <p:nvPr/>
        </p:nvGrpSpPr>
        <p:grpSpPr bwMode="auto">
          <a:xfrm>
            <a:off x="1447800" y="1695450"/>
            <a:ext cx="1104900" cy="992188"/>
            <a:chOff x="1056" y="816"/>
            <a:chExt cx="696" cy="625"/>
          </a:xfrm>
        </p:grpSpPr>
        <p:pic>
          <p:nvPicPr>
            <p:cNvPr id="51229" name="Picture 29" descr="SMOS_starryspace"/>
            <p:cNvPicPr>
              <a:picLocks noChangeAspect="1" noChangeArrowheads="1"/>
            </p:cNvPicPr>
            <p:nvPr/>
          </p:nvPicPr>
          <p:blipFill>
            <a:blip r:embed="rId11" cstate="print"/>
            <a:srcRect/>
            <a:stretch>
              <a:fillRect/>
            </a:stretch>
          </p:blipFill>
          <p:spPr bwMode="auto">
            <a:xfrm>
              <a:off x="1104" y="816"/>
              <a:ext cx="648" cy="625"/>
            </a:xfrm>
            <a:prstGeom prst="rect">
              <a:avLst/>
            </a:prstGeom>
            <a:noFill/>
            <a:ln w="9525">
              <a:noFill/>
              <a:miter lim="800000"/>
              <a:headEnd/>
              <a:tailEnd/>
            </a:ln>
          </p:spPr>
        </p:pic>
        <p:sp>
          <p:nvSpPr>
            <p:cNvPr id="51230" name="Text Box 30"/>
            <p:cNvSpPr txBox="1">
              <a:spLocks noChangeArrowheads="1"/>
            </p:cNvSpPr>
            <p:nvPr/>
          </p:nvSpPr>
          <p:spPr bwMode="auto">
            <a:xfrm>
              <a:off x="1056" y="830"/>
              <a:ext cx="399" cy="173"/>
            </a:xfrm>
            <a:prstGeom prst="rect">
              <a:avLst/>
            </a:prstGeom>
            <a:noFill/>
            <a:ln w="9525">
              <a:noFill/>
              <a:miter lim="800000"/>
              <a:headEnd/>
              <a:tailEnd/>
            </a:ln>
            <a:effectLst/>
          </p:spPr>
          <p:txBody>
            <a:bodyPr wrap="none">
              <a:spAutoFit/>
            </a:bodyPr>
            <a:lstStyle/>
            <a:p>
              <a:pPr algn="l"/>
              <a:r>
                <a:rPr lang="en-GB" sz="1200"/>
                <a:t>SMOS</a:t>
              </a:r>
            </a:p>
          </p:txBody>
        </p:sp>
      </p:grpSp>
      <p:cxnSp>
        <p:nvCxnSpPr>
          <p:cNvPr id="51235" name="AutoShape 35"/>
          <p:cNvCxnSpPr>
            <a:cxnSpLocks noChangeAspect="1" noChangeShapeType="1"/>
          </p:cNvCxnSpPr>
          <p:nvPr/>
        </p:nvCxnSpPr>
        <p:spPr bwMode="auto">
          <a:xfrm rot="5400000">
            <a:off x="3108326" y="2365375"/>
            <a:ext cx="1249362" cy="1220787"/>
          </a:xfrm>
          <a:prstGeom prst="bentConnector3">
            <a:avLst>
              <a:gd name="adj1" fmla="val 22912"/>
            </a:avLst>
          </a:prstGeom>
          <a:noFill/>
          <a:ln w="9525">
            <a:solidFill>
              <a:schemeClr val="bg1"/>
            </a:solidFill>
            <a:miter lim="800000"/>
            <a:headEnd/>
            <a:tailEnd type="triangle" w="med" len="med"/>
          </a:ln>
          <a:effectLst/>
        </p:spPr>
      </p:cxnSp>
      <p:sp>
        <p:nvSpPr>
          <p:cNvPr id="51236" name="Line 36"/>
          <p:cNvSpPr>
            <a:spLocks noChangeShapeType="1"/>
          </p:cNvSpPr>
          <p:nvPr/>
        </p:nvSpPr>
        <p:spPr bwMode="auto">
          <a:xfrm>
            <a:off x="3200400" y="2609850"/>
            <a:ext cx="0" cy="990600"/>
          </a:xfrm>
          <a:prstGeom prst="line">
            <a:avLst/>
          </a:prstGeom>
          <a:noFill/>
          <a:ln w="9525">
            <a:solidFill>
              <a:schemeClr val="bg1"/>
            </a:solidFill>
            <a:round/>
            <a:headEnd/>
            <a:tailEnd type="triangle" w="med" len="med"/>
          </a:ln>
          <a:effectLst/>
        </p:spPr>
        <p:txBody>
          <a:bodyPr>
            <a:spAutoFit/>
          </a:bodyPr>
          <a:lstStyle/>
          <a:p>
            <a:endParaRPr lang="en-US"/>
          </a:p>
        </p:txBody>
      </p:sp>
      <p:sp>
        <p:nvSpPr>
          <p:cNvPr id="51237" name="WordArt 37"/>
          <p:cNvSpPr>
            <a:spLocks noChangeArrowheads="1" noChangeShapeType="1" noTextEdit="1"/>
          </p:cNvSpPr>
          <p:nvPr/>
        </p:nvSpPr>
        <p:spPr bwMode="auto">
          <a:xfrm rot="16200000">
            <a:off x="8162925" y="5267325"/>
            <a:ext cx="1352550" cy="457200"/>
          </a:xfrm>
          <a:prstGeom prst="rect">
            <a:avLst/>
          </a:prstGeom>
        </p:spPr>
        <p:txBody>
          <a:bodyPr wrap="none" fromWordArt="1">
            <a:prstTxWarp prst="textFadeRight">
              <a:avLst>
                <a:gd name="adj" fmla="val 33333"/>
              </a:avLst>
            </a:prstTxWarp>
          </a:bodyPr>
          <a:lstStyle/>
          <a:p>
            <a:r>
              <a:rPr lang="en-US" sz="3600" kern="10">
                <a:ln w="9525">
                  <a:solidFill>
                    <a:schemeClr val="tx1"/>
                  </a:solidFill>
                  <a:round/>
                  <a:headEnd/>
                  <a:tailEnd/>
                </a:ln>
                <a:solidFill>
                  <a:srgbClr val="CCFFFF"/>
                </a:solidFill>
                <a:latin typeface="Arial Black"/>
              </a:rPr>
              <a:t>Gravity</a:t>
            </a:r>
          </a:p>
        </p:txBody>
      </p:sp>
      <p:cxnSp>
        <p:nvCxnSpPr>
          <p:cNvPr id="51238" name="AutoShape 38"/>
          <p:cNvCxnSpPr>
            <a:cxnSpLocks noChangeShapeType="1"/>
          </p:cNvCxnSpPr>
          <p:nvPr/>
        </p:nvCxnSpPr>
        <p:spPr bwMode="auto">
          <a:xfrm rot="16200000" flipH="1" flipV="1">
            <a:off x="3258344" y="1743869"/>
            <a:ext cx="1417637" cy="2295525"/>
          </a:xfrm>
          <a:prstGeom prst="bentConnector4">
            <a:avLst>
              <a:gd name="adj1" fmla="val 36727"/>
              <a:gd name="adj2" fmla="val 100171"/>
            </a:avLst>
          </a:prstGeom>
          <a:noFill/>
          <a:ln w="9525">
            <a:solidFill>
              <a:schemeClr val="bg1"/>
            </a:solidFill>
            <a:miter lim="800000"/>
            <a:headEnd/>
            <a:tailEnd type="triangle" w="med" len="med"/>
          </a:ln>
          <a:effectLst/>
        </p:spPr>
      </p:cxnSp>
      <p:cxnSp>
        <p:nvCxnSpPr>
          <p:cNvPr id="51239" name="AutoShape 39"/>
          <p:cNvCxnSpPr>
            <a:cxnSpLocks noChangeShapeType="1"/>
          </p:cNvCxnSpPr>
          <p:nvPr/>
        </p:nvCxnSpPr>
        <p:spPr bwMode="auto">
          <a:xfrm>
            <a:off x="4940300" y="3065463"/>
            <a:ext cx="469900" cy="534987"/>
          </a:xfrm>
          <a:prstGeom prst="bentConnector2">
            <a:avLst/>
          </a:prstGeom>
          <a:noFill/>
          <a:ln w="9525">
            <a:solidFill>
              <a:schemeClr val="bg1"/>
            </a:solidFill>
            <a:miter lim="800000"/>
            <a:headEnd/>
            <a:tailEnd type="triangle" w="med" len="med"/>
          </a:ln>
          <a:effectLst/>
        </p:spPr>
      </p:cxnSp>
      <p:sp>
        <p:nvSpPr>
          <p:cNvPr id="51240" name="Line 40"/>
          <p:cNvSpPr>
            <a:spLocks noChangeShapeType="1"/>
          </p:cNvSpPr>
          <p:nvPr/>
        </p:nvSpPr>
        <p:spPr bwMode="auto">
          <a:xfrm>
            <a:off x="5715000" y="3371850"/>
            <a:ext cx="0" cy="228600"/>
          </a:xfrm>
          <a:prstGeom prst="line">
            <a:avLst/>
          </a:prstGeom>
          <a:noFill/>
          <a:ln w="9525">
            <a:solidFill>
              <a:schemeClr val="bg1"/>
            </a:solidFill>
            <a:round/>
            <a:headEnd/>
            <a:tailEnd type="triangle" w="med" len="med"/>
          </a:ln>
          <a:effectLst/>
        </p:spPr>
        <p:txBody>
          <a:bodyPr>
            <a:spAutoFit/>
          </a:bodyPr>
          <a:lstStyle/>
          <a:p>
            <a:endParaRPr lang="en-US"/>
          </a:p>
        </p:txBody>
      </p:sp>
      <p:cxnSp>
        <p:nvCxnSpPr>
          <p:cNvPr id="51241" name="AutoShape 41"/>
          <p:cNvCxnSpPr>
            <a:cxnSpLocks noChangeShapeType="1"/>
          </p:cNvCxnSpPr>
          <p:nvPr/>
        </p:nvCxnSpPr>
        <p:spPr bwMode="auto">
          <a:xfrm rot="10800000" flipV="1">
            <a:off x="3048000" y="3065463"/>
            <a:ext cx="949325" cy="534987"/>
          </a:xfrm>
          <a:prstGeom prst="bentConnector3">
            <a:avLst>
              <a:gd name="adj1" fmla="val 100167"/>
            </a:avLst>
          </a:prstGeom>
          <a:noFill/>
          <a:ln w="9525">
            <a:solidFill>
              <a:schemeClr val="bg1"/>
            </a:solidFill>
            <a:miter lim="800000"/>
            <a:headEnd/>
            <a:tailEnd type="triangle" w="med" len="med"/>
          </a:ln>
          <a:effectLst/>
        </p:spPr>
      </p:cxnSp>
      <p:cxnSp>
        <p:nvCxnSpPr>
          <p:cNvPr id="51242" name="AutoShape 42"/>
          <p:cNvCxnSpPr>
            <a:cxnSpLocks noChangeShapeType="1"/>
          </p:cNvCxnSpPr>
          <p:nvPr/>
        </p:nvCxnSpPr>
        <p:spPr bwMode="auto">
          <a:xfrm rot="5400000">
            <a:off x="2895600" y="1619250"/>
            <a:ext cx="2057400" cy="1905000"/>
          </a:xfrm>
          <a:prstGeom prst="bentConnector3">
            <a:avLst>
              <a:gd name="adj1" fmla="val 50000"/>
            </a:avLst>
          </a:prstGeom>
          <a:noFill/>
          <a:ln w="9525">
            <a:solidFill>
              <a:schemeClr val="bg1"/>
            </a:solidFill>
            <a:miter lim="800000"/>
            <a:headEnd/>
            <a:tailEnd type="triangle" w="med" len="med"/>
          </a:ln>
          <a:effectLst/>
        </p:spPr>
      </p:cxnSp>
      <p:pic>
        <p:nvPicPr>
          <p:cNvPr id="51243" name="Picture 43" descr="aqua"/>
          <p:cNvPicPr>
            <a:picLocks noChangeAspect="1" noChangeArrowheads="1"/>
          </p:cNvPicPr>
          <p:nvPr/>
        </p:nvPicPr>
        <p:blipFill>
          <a:blip r:embed="rId12" cstate="print"/>
          <a:srcRect l="4921" t="19167" r="4921" b="6389"/>
          <a:stretch>
            <a:fillRect/>
          </a:stretch>
        </p:blipFill>
        <p:spPr bwMode="auto">
          <a:xfrm>
            <a:off x="3276600" y="628650"/>
            <a:ext cx="1371600" cy="871538"/>
          </a:xfrm>
          <a:prstGeom prst="rect">
            <a:avLst/>
          </a:prstGeom>
          <a:noFill/>
          <a:ln w="9525">
            <a:noFill/>
            <a:miter lim="800000"/>
            <a:headEnd/>
            <a:tailEnd/>
          </a:ln>
        </p:spPr>
      </p:pic>
      <p:sp>
        <p:nvSpPr>
          <p:cNvPr id="51244" name="Text Box 44"/>
          <p:cNvSpPr txBox="1">
            <a:spLocks noChangeArrowheads="1"/>
          </p:cNvSpPr>
          <p:nvPr/>
        </p:nvSpPr>
        <p:spPr bwMode="auto">
          <a:xfrm>
            <a:off x="3962400" y="628650"/>
            <a:ext cx="725488" cy="457200"/>
          </a:xfrm>
          <a:prstGeom prst="rect">
            <a:avLst/>
          </a:prstGeom>
          <a:noFill/>
          <a:ln w="9525">
            <a:noFill/>
            <a:miter lim="800000"/>
            <a:headEnd/>
            <a:tailEnd/>
          </a:ln>
          <a:effectLst/>
        </p:spPr>
        <p:txBody>
          <a:bodyPr wrap="none">
            <a:spAutoFit/>
          </a:bodyPr>
          <a:lstStyle/>
          <a:p>
            <a:pPr algn="r"/>
            <a:r>
              <a:rPr lang="en-GB" sz="1200"/>
              <a:t>Aqua &amp; </a:t>
            </a:r>
          </a:p>
          <a:p>
            <a:pPr algn="r"/>
            <a:r>
              <a:rPr lang="en-GB" sz="1200"/>
              <a:t>Terra</a:t>
            </a:r>
          </a:p>
        </p:txBody>
      </p:sp>
      <p:cxnSp>
        <p:nvCxnSpPr>
          <p:cNvPr id="51245" name="AutoShape 45"/>
          <p:cNvCxnSpPr>
            <a:cxnSpLocks noChangeShapeType="1"/>
          </p:cNvCxnSpPr>
          <p:nvPr/>
        </p:nvCxnSpPr>
        <p:spPr bwMode="auto">
          <a:xfrm rot="5400000">
            <a:off x="5751513" y="2493962"/>
            <a:ext cx="933450" cy="1279525"/>
          </a:xfrm>
          <a:prstGeom prst="bentConnector3">
            <a:avLst>
              <a:gd name="adj1" fmla="val 78741"/>
            </a:avLst>
          </a:prstGeom>
          <a:noFill/>
          <a:ln w="9525">
            <a:solidFill>
              <a:schemeClr val="bg1"/>
            </a:solidFill>
            <a:miter lim="800000"/>
            <a:headEnd/>
            <a:tailEnd type="triangle" w="med" len="med"/>
          </a:ln>
          <a:effectLst/>
        </p:spPr>
      </p:cxnSp>
      <p:grpSp>
        <p:nvGrpSpPr>
          <p:cNvPr id="5" name="Group 49"/>
          <p:cNvGrpSpPr>
            <a:grpSpLocks/>
          </p:cNvGrpSpPr>
          <p:nvPr/>
        </p:nvGrpSpPr>
        <p:grpSpPr bwMode="auto">
          <a:xfrm>
            <a:off x="3962400" y="2700338"/>
            <a:ext cx="1047750" cy="803275"/>
            <a:chOff x="2496" y="1651"/>
            <a:chExt cx="660" cy="506"/>
          </a:xfrm>
        </p:grpSpPr>
        <p:pic>
          <p:nvPicPr>
            <p:cNvPr id="51250" name="Picture 50" descr="ALOS"/>
            <p:cNvPicPr>
              <a:picLocks noChangeAspect="1" noChangeArrowheads="1"/>
            </p:cNvPicPr>
            <p:nvPr/>
          </p:nvPicPr>
          <p:blipFill>
            <a:blip r:embed="rId13" cstate="print"/>
            <a:srcRect t="10498" r="26247" b="17497"/>
            <a:stretch>
              <a:fillRect/>
            </a:stretch>
          </p:blipFill>
          <p:spPr bwMode="auto">
            <a:xfrm>
              <a:off x="2506" y="1680"/>
              <a:ext cx="650" cy="477"/>
            </a:xfrm>
            <a:prstGeom prst="rect">
              <a:avLst/>
            </a:prstGeom>
            <a:noFill/>
            <a:ln w="9525">
              <a:noFill/>
              <a:miter lim="800000"/>
              <a:headEnd/>
              <a:tailEnd/>
            </a:ln>
          </p:spPr>
        </p:pic>
        <p:sp>
          <p:nvSpPr>
            <p:cNvPr id="51251" name="Text Box 51"/>
            <p:cNvSpPr txBox="1">
              <a:spLocks noChangeArrowheads="1"/>
            </p:cNvSpPr>
            <p:nvPr/>
          </p:nvSpPr>
          <p:spPr bwMode="auto">
            <a:xfrm>
              <a:off x="2496" y="1651"/>
              <a:ext cx="372" cy="173"/>
            </a:xfrm>
            <a:prstGeom prst="rect">
              <a:avLst/>
            </a:prstGeom>
            <a:noFill/>
            <a:ln w="9525">
              <a:noFill/>
              <a:miter lim="800000"/>
              <a:headEnd/>
              <a:tailEnd/>
            </a:ln>
            <a:effectLst/>
          </p:spPr>
          <p:txBody>
            <a:bodyPr wrap="none">
              <a:spAutoFit/>
            </a:bodyPr>
            <a:lstStyle/>
            <a:p>
              <a:pPr algn="l"/>
              <a:r>
                <a:rPr lang="en-GB" sz="1200"/>
                <a:t>ALOS</a:t>
              </a:r>
            </a:p>
          </p:txBody>
        </p:sp>
      </p:grpSp>
      <p:cxnSp>
        <p:nvCxnSpPr>
          <p:cNvPr id="51252" name="AutoShape 52"/>
          <p:cNvCxnSpPr>
            <a:cxnSpLocks noChangeShapeType="1"/>
          </p:cNvCxnSpPr>
          <p:nvPr/>
        </p:nvCxnSpPr>
        <p:spPr bwMode="auto">
          <a:xfrm rot="5400000">
            <a:off x="5010150" y="2171700"/>
            <a:ext cx="2057400" cy="800100"/>
          </a:xfrm>
          <a:prstGeom prst="bentConnector3">
            <a:avLst>
              <a:gd name="adj1" fmla="val 2468"/>
            </a:avLst>
          </a:prstGeom>
          <a:noFill/>
          <a:ln w="9525">
            <a:solidFill>
              <a:schemeClr val="bg1"/>
            </a:solidFill>
            <a:miter lim="800000"/>
            <a:headEnd/>
            <a:tailEnd type="triangle" w="med" len="med"/>
          </a:ln>
          <a:effectLst/>
        </p:spPr>
      </p:cxnSp>
      <p:grpSp>
        <p:nvGrpSpPr>
          <p:cNvPr id="6" name="Group 53"/>
          <p:cNvGrpSpPr>
            <a:grpSpLocks/>
          </p:cNvGrpSpPr>
          <p:nvPr/>
        </p:nvGrpSpPr>
        <p:grpSpPr bwMode="auto">
          <a:xfrm>
            <a:off x="3711575" y="1695450"/>
            <a:ext cx="1087438" cy="731838"/>
            <a:chOff x="2338" y="1056"/>
            <a:chExt cx="685" cy="461"/>
          </a:xfrm>
        </p:grpSpPr>
        <p:pic>
          <p:nvPicPr>
            <p:cNvPr id="51254" name="Picture 54" descr="RADARSAT"/>
            <p:cNvPicPr preferRelativeResize="0">
              <a:picLocks noChangeAspect="1" noChangeArrowheads="1"/>
            </p:cNvPicPr>
            <p:nvPr/>
          </p:nvPicPr>
          <p:blipFill>
            <a:blip r:embed="rId14" cstate="print"/>
            <a:srcRect t="1518" r="4724"/>
            <a:stretch>
              <a:fillRect/>
            </a:stretch>
          </p:blipFill>
          <p:spPr bwMode="auto">
            <a:xfrm>
              <a:off x="2352" y="1056"/>
              <a:ext cx="671" cy="432"/>
            </a:xfrm>
            <a:prstGeom prst="rect">
              <a:avLst/>
            </a:prstGeom>
            <a:noFill/>
          </p:spPr>
        </p:pic>
        <p:sp>
          <p:nvSpPr>
            <p:cNvPr id="51255" name="Text Box 55"/>
            <p:cNvSpPr txBox="1">
              <a:spLocks noChangeArrowheads="1"/>
            </p:cNvSpPr>
            <p:nvPr/>
          </p:nvSpPr>
          <p:spPr bwMode="auto">
            <a:xfrm>
              <a:off x="2338" y="1344"/>
              <a:ext cx="638" cy="173"/>
            </a:xfrm>
            <a:prstGeom prst="rect">
              <a:avLst/>
            </a:prstGeom>
            <a:noFill/>
            <a:ln w="9525">
              <a:noFill/>
              <a:miter lim="800000"/>
              <a:headEnd/>
              <a:tailEnd/>
            </a:ln>
            <a:effectLst/>
          </p:spPr>
          <p:txBody>
            <a:bodyPr wrap="none">
              <a:spAutoFit/>
            </a:bodyPr>
            <a:lstStyle/>
            <a:p>
              <a:pPr algn="l"/>
              <a:r>
                <a:rPr lang="en-GB" sz="1200"/>
                <a:t>RADARSAT</a:t>
              </a:r>
            </a:p>
          </p:txBody>
        </p:sp>
      </p:grpSp>
      <p:sp>
        <p:nvSpPr>
          <p:cNvPr id="51256" name="Line 56"/>
          <p:cNvSpPr>
            <a:spLocks noChangeShapeType="1"/>
          </p:cNvSpPr>
          <p:nvPr/>
        </p:nvSpPr>
        <p:spPr bwMode="auto">
          <a:xfrm>
            <a:off x="8686800" y="1619250"/>
            <a:ext cx="0" cy="152400"/>
          </a:xfrm>
          <a:prstGeom prst="line">
            <a:avLst/>
          </a:prstGeom>
          <a:noFill/>
          <a:ln w="9525">
            <a:solidFill>
              <a:schemeClr val="bg1"/>
            </a:solidFill>
            <a:round/>
            <a:headEnd/>
            <a:tailEnd/>
          </a:ln>
          <a:effectLst/>
        </p:spPr>
        <p:txBody>
          <a:bodyPr>
            <a:spAutoFit/>
          </a:bodyPr>
          <a:lstStyle/>
          <a:p>
            <a:endParaRPr lang="en-US"/>
          </a:p>
        </p:txBody>
      </p:sp>
      <p:pic>
        <p:nvPicPr>
          <p:cNvPr id="51257" name="Picture 57" descr="envisat"/>
          <p:cNvPicPr>
            <a:picLocks noChangeAspect="1" noChangeArrowheads="1"/>
          </p:cNvPicPr>
          <p:nvPr/>
        </p:nvPicPr>
        <p:blipFill>
          <a:blip r:embed="rId15" cstate="print"/>
          <a:srcRect r="20219"/>
          <a:stretch>
            <a:fillRect/>
          </a:stretch>
        </p:blipFill>
        <p:spPr bwMode="auto">
          <a:xfrm>
            <a:off x="5029200" y="1695450"/>
            <a:ext cx="1066800" cy="785813"/>
          </a:xfrm>
          <a:prstGeom prst="rect">
            <a:avLst/>
          </a:prstGeom>
          <a:noFill/>
          <a:ln w="9525">
            <a:noFill/>
            <a:miter lim="800000"/>
            <a:headEnd/>
            <a:tailEnd/>
          </a:ln>
        </p:spPr>
      </p:pic>
      <p:sp>
        <p:nvSpPr>
          <p:cNvPr id="51258" name="Text Box 58"/>
          <p:cNvSpPr txBox="1">
            <a:spLocks noChangeArrowheads="1"/>
          </p:cNvSpPr>
          <p:nvPr/>
        </p:nvSpPr>
        <p:spPr bwMode="auto">
          <a:xfrm>
            <a:off x="5184775" y="1649413"/>
            <a:ext cx="682625" cy="274637"/>
          </a:xfrm>
          <a:prstGeom prst="rect">
            <a:avLst/>
          </a:prstGeom>
          <a:noFill/>
          <a:ln w="9525">
            <a:noFill/>
            <a:miter lim="800000"/>
            <a:headEnd/>
            <a:tailEnd/>
          </a:ln>
          <a:effectLst/>
        </p:spPr>
        <p:txBody>
          <a:bodyPr wrap="none">
            <a:spAutoFit/>
          </a:bodyPr>
          <a:lstStyle/>
          <a:p>
            <a:pPr algn="l"/>
            <a:r>
              <a:rPr lang="en-GB" sz="1200"/>
              <a:t>Envisat</a:t>
            </a:r>
          </a:p>
        </p:txBody>
      </p:sp>
      <p:sp>
        <p:nvSpPr>
          <p:cNvPr id="51259" name="Text Box 59"/>
          <p:cNvSpPr txBox="1">
            <a:spLocks noChangeArrowheads="1"/>
          </p:cNvSpPr>
          <p:nvPr/>
        </p:nvSpPr>
        <p:spPr bwMode="auto">
          <a:xfrm>
            <a:off x="4940300" y="2305050"/>
            <a:ext cx="1231900" cy="198438"/>
          </a:xfrm>
          <a:prstGeom prst="rect">
            <a:avLst/>
          </a:prstGeom>
          <a:noFill/>
          <a:ln w="9525">
            <a:noFill/>
            <a:miter lim="800000"/>
            <a:headEnd/>
            <a:tailEnd/>
          </a:ln>
          <a:effectLst/>
        </p:spPr>
        <p:txBody>
          <a:bodyPr>
            <a:spAutoFit/>
          </a:bodyPr>
          <a:lstStyle/>
          <a:p>
            <a:r>
              <a:rPr lang="en-GB" sz="700"/>
              <a:t>ASAR  MERIS / A-ATSR</a:t>
            </a:r>
          </a:p>
        </p:txBody>
      </p:sp>
      <p:sp>
        <p:nvSpPr>
          <p:cNvPr id="51260" name="Text Box 60"/>
          <p:cNvSpPr txBox="1">
            <a:spLocks noChangeArrowheads="1"/>
          </p:cNvSpPr>
          <p:nvPr/>
        </p:nvSpPr>
        <p:spPr bwMode="auto">
          <a:xfrm>
            <a:off x="3810000" y="1238250"/>
            <a:ext cx="930275" cy="304800"/>
          </a:xfrm>
          <a:prstGeom prst="rect">
            <a:avLst/>
          </a:prstGeom>
          <a:noFill/>
          <a:ln w="9525">
            <a:noFill/>
            <a:miter lim="800000"/>
            <a:headEnd/>
            <a:tailEnd/>
          </a:ln>
          <a:effectLst/>
        </p:spPr>
        <p:txBody>
          <a:bodyPr wrap="none">
            <a:spAutoFit/>
          </a:bodyPr>
          <a:lstStyle/>
          <a:p>
            <a:pPr algn="l"/>
            <a:r>
              <a:rPr lang="en-GB" sz="1000"/>
              <a:t> </a:t>
            </a:r>
            <a:r>
              <a:rPr lang="en-GB"/>
              <a:t> </a:t>
            </a:r>
            <a:r>
              <a:rPr lang="en-GB" sz="700"/>
              <a:t>MODIS / ASTER</a:t>
            </a:r>
          </a:p>
        </p:txBody>
      </p:sp>
      <p:sp>
        <p:nvSpPr>
          <p:cNvPr id="51261" name="Text Box 61"/>
          <p:cNvSpPr txBox="1">
            <a:spLocks noChangeArrowheads="1"/>
          </p:cNvSpPr>
          <p:nvPr/>
        </p:nvSpPr>
        <p:spPr bwMode="auto">
          <a:xfrm>
            <a:off x="3200400" y="1314450"/>
            <a:ext cx="528638" cy="198438"/>
          </a:xfrm>
          <a:prstGeom prst="rect">
            <a:avLst/>
          </a:prstGeom>
          <a:noFill/>
          <a:ln w="9525">
            <a:noFill/>
            <a:miter lim="800000"/>
            <a:headEnd/>
            <a:tailEnd/>
          </a:ln>
          <a:effectLst/>
        </p:spPr>
        <p:txBody>
          <a:bodyPr wrap="none">
            <a:spAutoFit/>
          </a:bodyPr>
          <a:lstStyle/>
          <a:p>
            <a:pPr algn="l"/>
            <a:r>
              <a:rPr lang="en-GB" sz="700"/>
              <a:t>AMSR-E</a:t>
            </a:r>
          </a:p>
        </p:txBody>
      </p:sp>
      <p:sp>
        <p:nvSpPr>
          <p:cNvPr id="51262" name="Text Box 62"/>
          <p:cNvSpPr txBox="1">
            <a:spLocks noChangeArrowheads="1"/>
          </p:cNvSpPr>
          <p:nvPr/>
        </p:nvSpPr>
        <p:spPr bwMode="auto">
          <a:xfrm>
            <a:off x="4648200" y="1238250"/>
            <a:ext cx="561975" cy="304800"/>
          </a:xfrm>
          <a:prstGeom prst="rect">
            <a:avLst/>
          </a:prstGeom>
          <a:noFill/>
          <a:ln w="9525">
            <a:noFill/>
            <a:miter lim="800000"/>
            <a:headEnd/>
            <a:tailEnd/>
          </a:ln>
          <a:effectLst/>
        </p:spPr>
        <p:txBody>
          <a:bodyPr wrap="none">
            <a:spAutoFit/>
          </a:bodyPr>
          <a:lstStyle/>
          <a:p>
            <a:pPr algn="l"/>
            <a:r>
              <a:rPr lang="en-GB" sz="1000"/>
              <a:t> </a:t>
            </a:r>
            <a:r>
              <a:rPr lang="en-GB"/>
              <a:t> </a:t>
            </a:r>
            <a:r>
              <a:rPr lang="en-GB" sz="700"/>
              <a:t>ASCAT</a:t>
            </a:r>
          </a:p>
        </p:txBody>
      </p:sp>
      <p:sp>
        <p:nvSpPr>
          <p:cNvPr id="51263" name="Text Box 63"/>
          <p:cNvSpPr txBox="1">
            <a:spLocks noChangeArrowheads="1"/>
          </p:cNvSpPr>
          <p:nvPr/>
        </p:nvSpPr>
        <p:spPr bwMode="auto">
          <a:xfrm>
            <a:off x="5257800" y="1314450"/>
            <a:ext cx="492125" cy="198438"/>
          </a:xfrm>
          <a:prstGeom prst="rect">
            <a:avLst/>
          </a:prstGeom>
          <a:noFill/>
          <a:ln w="9525">
            <a:noFill/>
            <a:miter lim="800000"/>
            <a:headEnd/>
            <a:tailEnd/>
          </a:ln>
          <a:effectLst/>
        </p:spPr>
        <p:txBody>
          <a:bodyPr wrap="none">
            <a:spAutoFit/>
          </a:bodyPr>
          <a:lstStyle/>
          <a:p>
            <a:pPr algn="l"/>
            <a:r>
              <a:rPr lang="en-GB" sz="700"/>
              <a:t>AVHRR</a:t>
            </a:r>
          </a:p>
        </p:txBody>
      </p:sp>
      <p:sp>
        <p:nvSpPr>
          <p:cNvPr id="51264" name="Text Box 64"/>
          <p:cNvSpPr txBox="1">
            <a:spLocks noChangeArrowheads="1"/>
          </p:cNvSpPr>
          <p:nvPr/>
        </p:nvSpPr>
        <p:spPr bwMode="auto">
          <a:xfrm>
            <a:off x="2081213" y="1289050"/>
            <a:ext cx="433387" cy="214313"/>
          </a:xfrm>
          <a:prstGeom prst="rect">
            <a:avLst/>
          </a:prstGeom>
          <a:noFill/>
          <a:ln w="9525">
            <a:noFill/>
            <a:miter lim="800000"/>
            <a:headEnd/>
            <a:tailEnd/>
          </a:ln>
          <a:effectLst/>
        </p:spPr>
        <p:txBody>
          <a:bodyPr wrap="none">
            <a:spAutoFit/>
          </a:bodyPr>
          <a:lstStyle/>
          <a:p>
            <a:pPr algn="l"/>
            <a:r>
              <a:rPr lang="en-GB" sz="800"/>
              <a:t>SSMI</a:t>
            </a:r>
          </a:p>
        </p:txBody>
      </p:sp>
      <p:sp>
        <p:nvSpPr>
          <p:cNvPr id="51234" name="Text Box 34"/>
          <p:cNvSpPr txBox="1">
            <a:spLocks noChangeArrowheads="1"/>
          </p:cNvSpPr>
          <p:nvPr/>
        </p:nvSpPr>
        <p:spPr bwMode="auto">
          <a:xfrm>
            <a:off x="4038600" y="3295650"/>
            <a:ext cx="890588" cy="350838"/>
          </a:xfrm>
          <a:prstGeom prst="rect">
            <a:avLst/>
          </a:prstGeom>
          <a:noFill/>
          <a:ln w="9525">
            <a:noFill/>
            <a:miter lim="800000"/>
            <a:headEnd/>
            <a:tailEnd/>
          </a:ln>
          <a:effectLst/>
        </p:spPr>
        <p:txBody>
          <a:bodyPr wrap="none">
            <a:spAutoFit/>
          </a:bodyPr>
          <a:lstStyle/>
          <a:p>
            <a:r>
              <a:rPr lang="en-GB" sz="1000"/>
              <a:t> </a:t>
            </a:r>
            <a:r>
              <a:rPr lang="en-GB" sz="700"/>
              <a:t>PALSAR   </a:t>
            </a:r>
          </a:p>
          <a:p>
            <a:r>
              <a:rPr lang="en-GB" sz="700"/>
              <a:t>PRISM / AVNIR-2</a:t>
            </a:r>
          </a:p>
        </p:txBody>
      </p:sp>
      <p:pic>
        <p:nvPicPr>
          <p:cNvPr id="51287" name="Picture 87"/>
          <p:cNvPicPr>
            <a:picLocks noChangeAspect="1" noChangeArrowheads="1"/>
          </p:cNvPicPr>
          <p:nvPr/>
        </p:nvPicPr>
        <p:blipFill>
          <a:blip r:embed="rId16" cstate="print"/>
          <a:srcRect/>
          <a:stretch>
            <a:fillRect/>
          </a:stretch>
        </p:blipFill>
        <p:spPr bwMode="auto">
          <a:xfrm>
            <a:off x="2638425" y="1711325"/>
            <a:ext cx="942975" cy="822325"/>
          </a:xfrm>
          <a:prstGeom prst="rect">
            <a:avLst/>
          </a:prstGeom>
          <a:noFill/>
          <a:ln w="9525" algn="ctr">
            <a:noFill/>
            <a:miter lim="800000"/>
            <a:headEnd/>
            <a:tailEnd/>
          </a:ln>
          <a:effectLst/>
        </p:spPr>
      </p:pic>
      <p:grpSp>
        <p:nvGrpSpPr>
          <p:cNvPr id="7" name="Group 85"/>
          <p:cNvGrpSpPr>
            <a:grpSpLocks/>
          </p:cNvGrpSpPr>
          <p:nvPr/>
        </p:nvGrpSpPr>
        <p:grpSpPr bwMode="auto">
          <a:xfrm>
            <a:off x="0" y="3676650"/>
            <a:ext cx="8534400" cy="2362200"/>
            <a:chOff x="0" y="2256"/>
            <a:chExt cx="5376" cy="1488"/>
          </a:xfrm>
        </p:grpSpPr>
        <p:sp>
          <p:nvSpPr>
            <p:cNvPr id="51283" name="Rectangle 83"/>
            <p:cNvSpPr>
              <a:spLocks noChangeArrowheads="1"/>
            </p:cNvSpPr>
            <p:nvPr/>
          </p:nvSpPr>
          <p:spPr bwMode="auto">
            <a:xfrm>
              <a:off x="0" y="2256"/>
              <a:ext cx="5376" cy="1488"/>
            </a:xfrm>
            <a:prstGeom prst="rect">
              <a:avLst/>
            </a:prstGeom>
            <a:solidFill>
              <a:schemeClr val="bg1"/>
            </a:solidFill>
            <a:ln w="9525" algn="ctr">
              <a:solidFill>
                <a:schemeClr val="bg1"/>
              </a:solidFill>
              <a:miter lim="800000"/>
              <a:headEnd/>
              <a:tailEnd/>
            </a:ln>
            <a:effectLst/>
          </p:spPr>
          <p:txBody>
            <a:bodyPr anchor="ctr">
              <a:spAutoFit/>
            </a:bodyPr>
            <a:lstStyle/>
            <a:p>
              <a:endParaRPr lang="en-US"/>
            </a:p>
          </p:txBody>
        </p:sp>
        <p:grpSp>
          <p:nvGrpSpPr>
            <p:cNvPr id="8" name="Group 81"/>
            <p:cNvGrpSpPr>
              <a:grpSpLocks/>
            </p:cNvGrpSpPr>
            <p:nvPr/>
          </p:nvGrpSpPr>
          <p:grpSpPr bwMode="auto">
            <a:xfrm>
              <a:off x="22" y="2259"/>
              <a:ext cx="5302" cy="1485"/>
              <a:chOff x="122" y="2259"/>
              <a:chExt cx="5206" cy="1389"/>
            </a:xfrm>
          </p:grpSpPr>
          <p:pic>
            <p:nvPicPr>
              <p:cNvPr id="51278" name="Picture 78" descr="sura_electromagnetic_spectrum_small_chart"/>
              <p:cNvPicPr>
                <a:picLocks noChangeAspect="1" noChangeArrowheads="1"/>
              </p:cNvPicPr>
              <p:nvPr/>
            </p:nvPicPr>
            <p:blipFill>
              <a:blip r:embed="rId17" cstate="print"/>
              <a:srcRect l="7622" t="14174" r="9082"/>
              <a:stretch>
                <a:fillRect/>
              </a:stretch>
            </p:blipFill>
            <p:spPr bwMode="auto">
              <a:xfrm>
                <a:off x="148" y="2310"/>
                <a:ext cx="5180" cy="1338"/>
              </a:xfrm>
              <a:prstGeom prst="rect">
                <a:avLst/>
              </a:prstGeom>
              <a:noFill/>
              <a:ln w="9525">
                <a:noFill/>
                <a:miter lim="800000"/>
                <a:headEnd/>
                <a:tailEnd/>
              </a:ln>
            </p:spPr>
          </p:pic>
          <p:sp>
            <p:nvSpPr>
              <p:cNvPr id="51279" name="Text Box 79"/>
              <p:cNvSpPr txBox="1">
                <a:spLocks noChangeArrowheads="1"/>
              </p:cNvSpPr>
              <p:nvPr/>
            </p:nvSpPr>
            <p:spPr bwMode="auto">
              <a:xfrm>
                <a:off x="122" y="2259"/>
                <a:ext cx="685" cy="144"/>
              </a:xfrm>
              <a:prstGeom prst="rect">
                <a:avLst/>
              </a:prstGeom>
              <a:noFill/>
              <a:ln w="9525" algn="ctr">
                <a:noFill/>
                <a:miter lim="800000"/>
                <a:headEnd/>
                <a:tailEnd/>
              </a:ln>
              <a:effectLst/>
            </p:spPr>
            <p:txBody>
              <a:bodyPr wrap="none">
                <a:spAutoFit/>
              </a:bodyPr>
              <a:lstStyle/>
              <a:p>
                <a:r>
                  <a:rPr lang="en-GB" sz="1000" b="1">
                    <a:solidFill>
                      <a:schemeClr val="hlink"/>
                    </a:solidFill>
                  </a:rPr>
                  <a:t>wavelength (m)</a:t>
                </a:r>
              </a:p>
            </p:txBody>
          </p:sp>
          <p:sp>
            <p:nvSpPr>
              <p:cNvPr id="51280" name="Text Box 80"/>
              <p:cNvSpPr txBox="1">
                <a:spLocks noChangeArrowheads="1"/>
              </p:cNvSpPr>
              <p:nvPr/>
            </p:nvSpPr>
            <p:spPr bwMode="auto">
              <a:xfrm>
                <a:off x="794" y="2585"/>
                <a:ext cx="680" cy="144"/>
              </a:xfrm>
              <a:prstGeom prst="rect">
                <a:avLst/>
              </a:prstGeom>
              <a:noFill/>
              <a:ln w="9525" algn="ctr">
                <a:noFill/>
                <a:miter lim="800000"/>
                <a:headEnd/>
                <a:tailEnd/>
              </a:ln>
              <a:effectLst/>
            </p:spPr>
            <p:txBody>
              <a:bodyPr wrap="none">
                <a:spAutoFit/>
              </a:bodyPr>
              <a:lstStyle/>
              <a:p>
                <a:r>
                  <a:rPr lang="en-GB" sz="1000" b="1">
                    <a:solidFill>
                      <a:schemeClr val="hlink"/>
                    </a:solidFill>
                  </a:rPr>
                  <a:t>Frequency (Hz)</a:t>
                </a:r>
              </a:p>
            </p:txBody>
          </p:sp>
        </p:grpSp>
        <p:sp>
          <p:nvSpPr>
            <p:cNvPr id="51282" name="Rectangle 82"/>
            <p:cNvSpPr>
              <a:spLocks noChangeArrowheads="1"/>
            </p:cNvSpPr>
            <p:nvPr/>
          </p:nvSpPr>
          <p:spPr bwMode="auto">
            <a:xfrm>
              <a:off x="48" y="3408"/>
              <a:ext cx="2304" cy="336"/>
            </a:xfrm>
            <a:prstGeom prst="rect">
              <a:avLst/>
            </a:prstGeom>
            <a:solidFill>
              <a:schemeClr val="bg1"/>
            </a:solidFill>
            <a:ln w="9525" algn="ctr">
              <a:solidFill>
                <a:schemeClr val="bg1"/>
              </a:solidFill>
              <a:miter lim="800000"/>
              <a:headEnd/>
              <a:tailEnd/>
            </a:ln>
            <a:effectLst/>
          </p:spPr>
          <p:txBody>
            <a:bodyPr anchor="ctr">
              <a:spAutoFit/>
            </a:bodyPr>
            <a:lstStyle/>
            <a:p>
              <a:endParaRPr lang="en-US"/>
            </a:p>
          </p:txBody>
        </p:sp>
        <p:sp>
          <p:nvSpPr>
            <p:cNvPr id="51284" name="Rectangle 84"/>
            <p:cNvSpPr>
              <a:spLocks noChangeArrowheads="1"/>
            </p:cNvSpPr>
            <p:nvPr/>
          </p:nvSpPr>
          <p:spPr bwMode="auto">
            <a:xfrm>
              <a:off x="4272" y="3408"/>
              <a:ext cx="1104" cy="336"/>
            </a:xfrm>
            <a:prstGeom prst="rect">
              <a:avLst/>
            </a:prstGeom>
            <a:solidFill>
              <a:schemeClr val="bg1"/>
            </a:solidFill>
            <a:ln w="9525" algn="ctr">
              <a:solidFill>
                <a:schemeClr val="bg1"/>
              </a:solidFill>
              <a:miter lim="800000"/>
              <a:headEnd/>
              <a:tailEnd/>
            </a:ln>
            <a:effectLst/>
          </p:spPr>
          <p:txBody>
            <a:bodyPr wrap="none" anchor="ctr">
              <a:spAutoFit/>
            </a:bodyPr>
            <a:lstStyle/>
            <a:p>
              <a:endParaRPr lang="en-US"/>
            </a:p>
          </p:txBody>
        </p:sp>
      </p:grpSp>
      <p:sp>
        <p:nvSpPr>
          <p:cNvPr id="51248" name="Text Box 48"/>
          <p:cNvSpPr txBox="1">
            <a:spLocks noChangeArrowheads="1"/>
          </p:cNvSpPr>
          <p:nvPr/>
        </p:nvSpPr>
        <p:spPr bwMode="auto">
          <a:xfrm>
            <a:off x="2590800" y="2259013"/>
            <a:ext cx="631825" cy="274637"/>
          </a:xfrm>
          <a:prstGeom prst="rect">
            <a:avLst/>
          </a:prstGeom>
          <a:noFill/>
          <a:ln w="9525">
            <a:noFill/>
            <a:miter lim="800000"/>
            <a:headEnd/>
            <a:tailEnd/>
          </a:ln>
          <a:effectLst/>
        </p:spPr>
        <p:txBody>
          <a:bodyPr wrap="none">
            <a:spAutoFit/>
          </a:bodyPr>
          <a:lstStyle/>
          <a:p>
            <a:pPr algn="l"/>
            <a:r>
              <a:rPr lang="en-GB" sz="1200"/>
              <a:t>ERS-2</a:t>
            </a:r>
          </a:p>
        </p:txBody>
      </p:sp>
      <p:pic>
        <p:nvPicPr>
          <p:cNvPr id="69" name="Picture 13" descr="IPY_2col_logo"/>
          <p:cNvPicPr>
            <a:picLocks noChangeAspect="1" noChangeArrowheads="1"/>
          </p:cNvPicPr>
          <p:nvPr/>
        </p:nvPicPr>
        <p:blipFill>
          <a:blip r:embed="rId18"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274638"/>
            <a:ext cx="9144000" cy="935037"/>
          </a:xfrm>
        </p:spPr>
        <p:txBody>
          <a:bodyPr/>
          <a:lstStyle/>
          <a:p>
            <a:r>
              <a:rPr lang="en-GB"/>
              <a:t>Daily Optical (Visible/InfraRed) </a:t>
            </a:r>
          </a:p>
        </p:txBody>
      </p:sp>
      <p:pic>
        <p:nvPicPr>
          <p:cNvPr id="115715" name="Picture 3" descr="i110_s200706_NorthPole"/>
          <p:cNvPicPr>
            <a:picLocks noChangeAspect="1" noChangeArrowheads="1" noCrop="1"/>
          </p:cNvPicPr>
          <p:nvPr/>
        </p:nvPicPr>
        <p:blipFill>
          <a:blip r:embed="rId3" cstate="print"/>
          <a:srcRect/>
          <a:stretch>
            <a:fillRect/>
          </a:stretch>
        </p:blipFill>
        <p:spPr bwMode="auto">
          <a:xfrm>
            <a:off x="2438400" y="1600200"/>
            <a:ext cx="4114800" cy="3960813"/>
          </a:xfrm>
          <a:prstGeom prst="rect">
            <a:avLst/>
          </a:prstGeom>
          <a:noFill/>
        </p:spPr>
      </p:pic>
      <p:sp>
        <p:nvSpPr>
          <p:cNvPr id="115716" name="Text Box 4"/>
          <p:cNvSpPr txBox="1">
            <a:spLocks noChangeArrowheads="1"/>
          </p:cNvSpPr>
          <p:nvPr/>
        </p:nvSpPr>
        <p:spPr bwMode="auto">
          <a:xfrm>
            <a:off x="2133600" y="5791200"/>
            <a:ext cx="4876800" cy="336550"/>
          </a:xfrm>
          <a:prstGeom prst="rect">
            <a:avLst/>
          </a:prstGeom>
          <a:noFill/>
          <a:ln w="9525" algn="ctr">
            <a:noFill/>
            <a:miter lim="800000"/>
            <a:headEnd/>
            <a:tailEnd/>
          </a:ln>
          <a:effectLst/>
        </p:spPr>
        <p:txBody>
          <a:bodyPr>
            <a:spAutoFit/>
          </a:bodyPr>
          <a:lstStyle/>
          <a:p>
            <a:pPr algn="l">
              <a:spcBef>
                <a:spcPct val="50000"/>
              </a:spcBef>
            </a:pPr>
            <a:r>
              <a:rPr lang="en-GB" sz="1600">
                <a:solidFill>
                  <a:schemeClr val="accent1"/>
                </a:solidFill>
                <a:cs typeface="Times New Roman" pitchFamily="18" charset="0"/>
              </a:rPr>
              <a:t>SPOT VGT 1km daily mosaics (courtesy CNES)</a:t>
            </a:r>
          </a:p>
        </p:txBody>
      </p:sp>
      <p:pic>
        <p:nvPicPr>
          <p:cNvPr id="5"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pic>
        <p:nvPicPr>
          <p:cNvPr id="7170" name="Picture 2"/>
          <p:cNvPicPr>
            <a:picLocks noChangeAspect="1" noChangeArrowheads="1"/>
          </p:cNvPicPr>
          <p:nvPr/>
        </p:nvPicPr>
        <p:blipFill>
          <a:blip r:embed="rId5" cstate="print"/>
          <a:srcRect/>
          <a:stretch>
            <a:fillRect/>
          </a:stretch>
        </p:blipFill>
        <p:spPr bwMode="auto">
          <a:xfrm rot="5400000">
            <a:off x="455238" y="5848335"/>
            <a:ext cx="554429" cy="1464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0"/>
            <a:ext cx="8229600" cy="935038"/>
          </a:xfrm>
        </p:spPr>
        <p:txBody>
          <a:bodyPr/>
          <a:lstStyle/>
          <a:p>
            <a:r>
              <a:rPr lang="en-GB"/>
              <a:t>NRCan VGT mosaics</a:t>
            </a:r>
          </a:p>
        </p:txBody>
      </p:sp>
      <p:pic>
        <p:nvPicPr>
          <p:cNvPr id="175107" name="Picture 3" descr="composite_july2004"/>
          <p:cNvPicPr>
            <a:picLocks noChangeAspect="1" noChangeArrowheads="1"/>
          </p:cNvPicPr>
          <p:nvPr/>
        </p:nvPicPr>
        <p:blipFill>
          <a:blip r:embed="rId3" cstate="print"/>
          <a:srcRect/>
          <a:stretch>
            <a:fillRect/>
          </a:stretch>
        </p:blipFill>
        <p:spPr bwMode="auto">
          <a:xfrm>
            <a:off x="1905000" y="784225"/>
            <a:ext cx="5791200" cy="4854575"/>
          </a:xfrm>
          <a:prstGeom prst="rect">
            <a:avLst/>
          </a:prstGeom>
          <a:noFill/>
        </p:spPr>
      </p:pic>
      <p:sp>
        <p:nvSpPr>
          <p:cNvPr id="175108" name="Text Box 4"/>
          <p:cNvSpPr txBox="1">
            <a:spLocks noChangeArrowheads="1"/>
          </p:cNvSpPr>
          <p:nvPr/>
        </p:nvSpPr>
        <p:spPr bwMode="auto">
          <a:xfrm>
            <a:off x="914400" y="5638800"/>
            <a:ext cx="7559675" cy="581025"/>
          </a:xfrm>
          <a:prstGeom prst="rect">
            <a:avLst/>
          </a:prstGeom>
          <a:noFill/>
          <a:ln w="9525">
            <a:noFill/>
            <a:miter lim="800000"/>
            <a:headEnd/>
            <a:tailEnd/>
          </a:ln>
          <a:effectLst/>
        </p:spPr>
        <p:txBody>
          <a:bodyPr>
            <a:spAutoFit/>
          </a:bodyPr>
          <a:lstStyle/>
          <a:p>
            <a:pPr algn="l">
              <a:spcBef>
                <a:spcPct val="50000"/>
              </a:spcBef>
            </a:pPr>
            <a:r>
              <a:rPr lang="en-GB" sz="1600">
                <a:cs typeface="Times New Roman" pitchFamily="18" charset="0"/>
              </a:rPr>
              <a:t>Corrected for BRDF &amp; cloud effects (courtesy, Government of Canada, Natural Resources Canada, Earth Sciences Sector and Canadian Space Agency)</a:t>
            </a:r>
          </a:p>
        </p:txBody>
      </p:sp>
      <p:pic>
        <p:nvPicPr>
          <p:cNvPr id="5"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89937" y="6457168"/>
            <a:ext cx="2547979" cy="4008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838200" y="304800"/>
            <a:ext cx="7924800" cy="838200"/>
          </a:xfrm>
        </p:spPr>
        <p:txBody>
          <a:bodyPr>
            <a:normAutofit fontScale="90000"/>
          </a:bodyPr>
          <a:lstStyle/>
          <a:p>
            <a:pPr algn="l"/>
            <a:r>
              <a:rPr lang="en-GB" sz="4000"/>
              <a:t>River Ice monitoring - Porcupine River, YK </a:t>
            </a:r>
          </a:p>
        </p:txBody>
      </p:sp>
      <p:pic>
        <p:nvPicPr>
          <p:cNvPr id="177155" name="Picture 3" descr="2008_May_15_VVVH_Desc"/>
          <p:cNvPicPr>
            <a:picLocks noChangeAspect="1" noChangeArrowheads="1"/>
          </p:cNvPicPr>
          <p:nvPr/>
        </p:nvPicPr>
        <p:blipFill>
          <a:blip r:embed="rId3" cstate="print"/>
          <a:srcRect/>
          <a:stretch>
            <a:fillRect/>
          </a:stretch>
        </p:blipFill>
        <p:spPr bwMode="auto">
          <a:xfrm>
            <a:off x="762000" y="1676400"/>
            <a:ext cx="3463925" cy="3657600"/>
          </a:xfrm>
          <a:prstGeom prst="rect">
            <a:avLst/>
          </a:prstGeom>
          <a:noFill/>
        </p:spPr>
      </p:pic>
      <p:pic>
        <p:nvPicPr>
          <p:cNvPr id="177156" name="Picture 4" descr="15May08_F1"/>
          <p:cNvPicPr>
            <a:picLocks noChangeAspect="1" noChangeArrowheads="1"/>
          </p:cNvPicPr>
          <p:nvPr/>
        </p:nvPicPr>
        <p:blipFill>
          <a:blip r:embed="rId4" cstate="print"/>
          <a:srcRect/>
          <a:stretch>
            <a:fillRect/>
          </a:stretch>
        </p:blipFill>
        <p:spPr bwMode="auto">
          <a:xfrm>
            <a:off x="4572000" y="914400"/>
            <a:ext cx="4354513" cy="5638800"/>
          </a:xfrm>
          <a:prstGeom prst="rect">
            <a:avLst/>
          </a:prstGeom>
          <a:noFill/>
          <a:ln w="9525">
            <a:noFill/>
            <a:miter lim="800000"/>
            <a:headEnd/>
            <a:tailEnd/>
          </a:ln>
        </p:spPr>
      </p:pic>
      <p:sp>
        <p:nvSpPr>
          <p:cNvPr id="177157" name="Text Box 5"/>
          <p:cNvSpPr txBox="1">
            <a:spLocks noChangeArrowheads="1"/>
          </p:cNvSpPr>
          <p:nvPr/>
        </p:nvSpPr>
        <p:spPr bwMode="auto">
          <a:xfrm>
            <a:off x="762000" y="5486400"/>
            <a:ext cx="3657600" cy="779463"/>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accent1"/>
                </a:solidFill>
                <a:cs typeface="Times New Roman" pitchFamily="18" charset="0"/>
              </a:rPr>
              <a:t>May 15, 2008</a:t>
            </a:r>
          </a:p>
          <a:p>
            <a:pPr algn="l">
              <a:spcBef>
                <a:spcPct val="50000"/>
              </a:spcBef>
            </a:pPr>
            <a:r>
              <a:rPr lang="en-GB" sz="1800">
                <a:solidFill>
                  <a:schemeClr val="accent1"/>
                </a:solidFill>
                <a:cs typeface="Times New Roman" pitchFamily="18" charset="0"/>
              </a:rPr>
              <a:t>Envisat ASAR VV  -IS6 – Desc.</a:t>
            </a:r>
          </a:p>
        </p:txBody>
      </p:sp>
      <p:pic>
        <p:nvPicPr>
          <p:cNvPr id="6" name="Picture 13" descr="IPY_2col_logo"/>
          <p:cNvPicPr>
            <a:picLocks noChangeAspect="1" noChangeArrowheads="1"/>
          </p:cNvPicPr>
          <p:nvPr/>
        </p:nvPicPr>
        <p:blipFill>
          <a:blip r:embed="rId5" cstate="print"/>
          <a:srcRect/>
          <a:stretch>
            <a:fillRect/>
          </a:stretch>
        </p:blipFill>
        <p:spPr bwMode="auto">
          <a:xfrm>
            <a:off x="8296275" y="0"/>
            <a:ext cx="847725" cy="847725"/>
          </a:xfrm>
          <a:prstGeom prst="rect">
            <a:avLst/>
          </a:prstGeom>
          <a:noFill/>
          <a:ln w="9525">
            <a:noFill/>
            <a:miter lim="800000"/>
            <a:headEnd/>
            <a:tailEnd/>
          </a:ln>
        </p:spPr>
      </p:pic>
      <p:pic>
        <p:nvPicPr>
          <p:cNvPr id="7" name="Picture 14" descr="WEB"/>
          <p:cNvPicPr>
            <a:picLocks noChangeAspect="1" noChangeArrowheads="1"/>
          </p:cNvPicPr>
          <p:nvPr/>
        </p:nvPicPr>
        <p:blipFill>
          <a:blip r:embed="rId6" cstate="print"/>
          <a:srcRect/>
          <a:stretch>
            <a:fillRect/>
          </a:stretch>
        </p:blipFill>
        <p:spPr bwMode="auto">
          <a:xfrm>
            <a:off x="1" y="6291460"/>
            <a:ext cx="1115878" cy="56654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0"/>
            <a:ext cx="8229600" cy="1143000"/>
          </a:xfrm>
        </p:spPr>
        <p:txBody>
          <a:bodyPr/>
          <a:lstStyle/>
          <a:p>
            <a:r>
              <a:rPr lang="en-GB"/>
              <a:t>Lake Ice Monitoring</a:t>
            </a:r>
          </a:p>
        </p:txBody>
      </p:sp>
      <p:pic>
        <p:nvPicPr>
          <p:cNvPr id="179203" name="Picture 3" descr="PV_LIS_Region_Map_550_440"/>
          <p:cNvPicPr>
            <a:picLocks noChangeAspect="1" noChangeArrowheads="1"/>
          </p:cNvPicPr>
          <p:nvPr/>
        </p:nvPicPr>
        <p:blipFill>
          <a:blip r:embed="rId3" cstate="print"/>
          <a:srcRect/>
          <a:stretch>
            <a:fillRect/>
          </a:stretch>
        </p:blipFill>
        <p:spPr bwMode="auto">
          <a:xfrm>
            <a:off x="4800600" y="3230563"/>
            <a:ext cx="3962400" cy="3170237"/>
          </a:xfrm>
          <a:prstGeom prst="rect">
            <a:avLst/>
          </a:prstGeom>
          <a:noFill/>
        </p:spPr>
      </p:pic>
      <p:pic>
        <p:nvPicPr>
          <p:cNvPr id="179204" name="Picture 4" descr="OutputFilledLakesImage"/>
          <p:cNvPicPr>
            <a:picLocks noChangeAspect="1" noChangeArrowheads="1"/>
          </p:cNvPicPr>
          <p:nvPr/>
        </p:nvPicPr>
        <p:blipFill>
          <a:blip r:embed="rId4" cstate="print"/>
          <a:srcRect/>
          <a:stretch>
            <a:fillRect/>
          </a:stretch>
        </p:blipFill>
        <p:spPr bwMode="auto">
          <a:xfrm>
            <a:off x="685800" y="1066800"/>
            <a:ext cx="4046538" cy="4967288"/>
          </a:xfrm>
          <a:prstGeom prst="rect">
            <a:avLst/>
          </a:prstGeom>
          <a:noFill/>
        </p:spPr>
      </p:pic>
      <p:sp>
        <p:nvSpPr>
          <p:cNvPr id="179205" name="Text Box 5"/>
          <p:cNvSpPr txBox="1">
            <a:spLocks noChangeArrowheads="1"/>
          </p:cNvSpPr>
          <p:nvPr/>
        </p:nvSpPr>
        <p:spPr bwMode="auto">
          <a:xfrm>
            <a:off x="1447800" y="5410200"/>
            <a:ext cx="2895600" cy="366713"/>
          </a:xfrm>
          <a:prstGeom prst="rect">
            <a:avLst/>
          </a:prstGeom>
          <a:noFill/>
          <a:ln w="9525" algn="ctr">
            <a:noFill/>
            <a:miter lim="800000"/>
            <a:headEnd/>
            <a:tailEnd/>
          </a:ln>
          <a:effectLst/>
        </p:spPr>
        <p:txBody>
          <a:bodyPr>
            <a:spAutoFit/>
          </a:bodyPr>
          <a:lstStyle/>
          <a:p>
            <a:pPr algn="l">
              <a:spcBef>
                <a:spcPct val="50000"/>
              </a:spcBef>
            </a:pPr>
            <a:r>
              <a:rPr lang="en-GB" sz="1800" b="1">
                <a:solidFill>
                  <a:schemeClr val="bg1"/>
                </a:solidFill>
                <a:cs typeface="Times New Roman" pitchFamily="18" charset="0"/>
              </a:rPr>
              <a:t>June 28, 2008</a:t>
            </a:r>
          </a:p>
        </p:txBody>
      </p:sp>
      <p:sp>
        <p:nvSpPr>
          <p:cNvPr id="179206" name="Rectangle 6"/>
          <p:cNvSpPr>
            <a:spLocks noChangeArrowheads="1"/>
          </p:cNvSpPr>
          <p:nvPr/>
        </p:nvSpPr>
        <p:spPr bwMode="auto">
          <a:xfrm>
            <a:off x="822325" y="2835275"/>
            <a:ext cx="184150" cy="1187450"/>
          </a:xfrm>
          <a:prstGeom prst="rect">
            <a:avLst/>
          </a:prstGeom>
          <a:noFill/>
          <a:ln w="9525" algn="ctr">
            <a:noFill/>
            <a:miter lim="800000"/>
            <a:headEnd/>
            <a:tailEnd/>
          </a:ln>
          <a:effectLst/>
        </p:spPr>
        <p:txBody>
          <a:bodyPr wrap="none" anchor="ctr">
            <a:spAutoFit/>
          </a:bodyPr>
          <a:lstStyle/>
          <a:p>
            <a:pPr algn="l"/>
            <a:r>
              <a:rPr lang="en-GB" sz="2400">
                <a:latin typeface="Times New Roman" pitchFamily="18" charset="0"/>
                <a:cs typeface="Times New Roman" pitchFamily="18" charset="0"/>
              </a:rPr>
              <a:t/>
            </a:r>
            <a:br>
              <a:rPr lang="en-GB" sz="2400">
                <a:latin typeface="Times New Roman" pitchFamily="18" charset="0"/>
                <a:cs typeface="Times New Roman" pitchFamily="18" charset="0"/>
              </a:rPr>
            </a:br>
            <a:endParaRPr lang="en-GB" sz="2400">
              <a:latin typeface="Times New Roman" pitchFamily="18" charset="0"/>
              <a:cs typeface="Times New Roman" pitchFamily="18" charset="0"/>
            </a:endParaRPr>
          </a:p>
          <a:p>
            <a:pPr algn="l" eaLnBrk="0" hangingPunct="0"/>
            <a:endParaRPr lang="en-GB" sz="2400">
              <a:latin typeface="Times New Roman" pitchFamily="18" charset="0"/>
              <a:cs typeface="Times New Roman" pitchFamily="18" charset="0"/>
            </a:endParaRPr>
          </a:p>
        </p:txBody>
      </p:sp>
      <p:pic>
        <p:nvPicPr>
          <p:cNvPr id="179207" name="Picture 7" descr="28-06-2008-06-04_Tasirjuakuluk">
            <a:hlinkClick r:id="rId5"/>
          </p:cNvPr>
          <p:cNvPicPr>
            <a:picLocks noChangeAspect="1" noChangeArrowheads="1"/>
          </p:cNvPicPr>
          <p:nvPr/>
        </p:nvPicPr>
        <p:blipFill>
          <a:blip r:embed="rId6" cstate="print"/>
          <a:srcRect/>
          <a:stretch>
            <a:fillRect/>
          </a:stretch>
        </p:blipFill>
        <p:spPr bwMode="auto">
          <a:xfrm>
            <a:off x="5181600" y="838200"/>
            <a:ext cx="2971800" cy="2386013"/>
          </a:xfrm>
          <a:prstGeom prst="rect">
            <a:avLst/>
          </a:prstGeom>
          <a:noFill/>
        </p:spPr>
      </p:pic>
      <p:sp>
        <p:nvSpPr>
          <p:cNvPr id="179209" name="Line 9"/>
          <p:cNvSpPr>
            <a:spLocks noChangeShapeType="1"/>
          </p:cNvSpPr>
          <p:nvPr/>
        </p:nvSpPr>
        <p:spPr bwMode="auto">
          <a:xfrm flipV="1">
            <a:off x="3505200" y="1905000"/>
            <a:ext cx="2743200" cy="762000"/>
          </a:xfrm>
          <a:prstGeom prst="line">
            <a:avLst/>
          </a:prstGeom>
          <a:noFill/>
          <a:ln w="22225">
            <a:solidFill>
              <a:schemeClr val="hlink"/>
            </a:solidFill>
            <a:round/>
            <a:headEnd/>
            <a:tailEnd type="triangle" w="med" len="med"/>
          </a:ln>
          <a:effectLst/>
        </p:spPr>
        <p:txBody>
          <a:bodyPr>
            <a:spAutoFit/>
          </a:bodyPr>
          <a:lstStyle/>
          <a:p>
            <a:endParaRPr lang="en-US"/>
          </a:p>
        </p:txBody>
      </p:sp>
      <p:sp>
        <p:nvSpPr>
          <p:cNvPr id="179210" name="Line 10"/>
          <p:cNvSpPr>
            <a:spLocks noChangeShapeType="1"/>
          </p:cNvSpPr>
          <p:nvPr/>
        </p:nvSpPr>
        <p:spPr bwMode="auto">
          <a:xfrm>
            <a:off x="4495800" y="3962400"/>
            <a:ext cx="1143000" cy="228600"/>
          </a:xfrm>
          <a:prstGeom prst="line">
            <a:avLst/>
          </a:prstGeom>
          <a:noFill/>
          <a:ln w="22225">
            <a:solidFill>
              <a:schemeClr val="hlink"/>
            </a:solidFill>
            <a:round/>
            <a:headEnd/>
            <a:tailEnd type="triangle" w="med" len="med"/>
          </a:ln>
          <a:effectLst/>
        </p:spPr>
        <p:txBody>
          <a:bodyPr>
            <a:spAutoFit/>
          </a:bodyPr>
          <a:lstStyle/>
          <a:p>
            <a:endParaRPr lang="en-US"/>
          </a:p>
        </p:txBody>
      </p:sp>
      <p:sp>
        <p:nvSpPr>
          <p:cNvPr id="179211" name="Rectangle 11"/>
          <p:cNvSpPr>
            <a:spLocks noChangeArrowheads="1"/>
          </p:cNvSpPr>
          <p:nvPr/>
        </p:nvSpPr>
        <p:spPr bwMode="auto">
          <a:xfrm>
            <a:off x="6934200" y="1752600"/>
            <a:ext cx="1939925" cy="1830388"/>
          </a:xfrm>
          <a:prstGeom prst="rect">
            <a:avLst/>
          </a:prstGeom>
          <a:solidFill>
            <a:srgbClr val="000000"/>
          </a:solidFill>
          <a:ln w="9525" algn="ctr">
            <a:noFill/>
            <a:miter lim="800000"/>
            <a:headEnd/>
            <a:tailEnd/>
          </a:ln>
          <a:effectLst/>
        </p:spPr>
        <p:txBody>
          <a:bodyPr anchor="ctr">
            <a:spAutoFit/>
          </a:bodyPr>
          <a:lstStyle/>
          <a:p>
            <a:pPr algn="r"/>
            <a:endParaRPr lang="en-GB" sz="1800">
              <a:solidFill>
                <a:schemeClr val="accent1"/>
              </a:solidFill>
              <a:cs typeface="Times New Roman" pitchFamily="18" charset="0"/>
            </a:endParaRPr>
          </a:p>
          <a:p>
            <a:pPr algn="r"/>
            <a:r>
              <a:rPr lang="en-GB" sz="1800">
                <a:solidFill>
                  <a:schemeClr val="accent1"/>
                </a:solidFill>
                <a:cs typeface="Times New Roman" pitchFamily="18" charset="0"/>
              </a:rPr>
              <a:t>Ice Status: </a:t>
            </a:r>
            <a:r>
              <a:rPr lang="en-GB" sz="1800" b="1">
                <a:solidFill>
                  <a:schemeClr val="accent1"/>
                </a:solidFill>
                <a:cs typeface="Times New Roman" pitchFamily="18" charset="0"/>
              </a:rPr>
              <a:t>Initial Ice Break-up</a:t>
            </a:r>
            <a:r>
              <a:rPr lang="en-GB" sz="1800">
                <a:solidFill>
                  <a:schemeClr val="accent1"/>
                </a:solidFill>
                <a:cs typeface="Times New Roman" pitchFamily="18" charset="0"/>
              </a:rPr>
              <a:t> </a:t>
            </a:r>
          </a:p>
          <a:p>
            <a:pPr algn="r"/>
            <a:r>
              <a:rPr lang="en-GB" sz="1800">
                <a:solidFill>
                  <a:schemeClr val="accent1"/>
                </a:solidFill>
                <a:cs typeface="Times New Roman" pitchFamily="18" charset="0"/>
              </a:rPr>
              <a:t>Percent Area Frozen: </a:t>
            </a:r>
            <a:r>
              <a:rPr lang="en-GB" sz="1800" b="1">
                <a:solidFill>
                  <a:schemeClr val="accent1"/>
                </a:solidFill>
                <a:cs typeface="Times New Roman" pitchFamily="18" charset="0"/>
              </a:rPr>
              <a:t>25 - 50%</a:t>
            </a:r>
            <a:endParaRPr lang="en-GB" sz="1800">
              <a:solidFill>
                <a:schemeClr val="accent1"/>
              </a:solidFill>
              <a:cs typeface="Times New Roman" pitchFamily="18" charset="0"/>
            </a:endParaRPr>
          </a:p>
          <a:p>
            <a:pPr algn="r" eaLnBrk="0" hangingPunct="0"/>
            <a:endParaRPr lang="en-GB" sz="2400">
              <a:latin typeface="Times New Roman" pitchFamily="18" charset="0"/>
              <a:cs typeface="Times New Roman" pitchFamily="18" charset="0"/>
            </a:endParaRPr>
          </a:p>
        </p:txBody>
      </p:sp>
      <p:pic>
        <p:nvPicPr>
          <p:cNvPr id="179212" name="Picture 12" descr="IMG_0989_cropped"/>
          <p:cNvPicPr>
            <a:picLocks noChangeAspect="1" noChangeArrowheads="1"/>
          </p:cNvPicPr>
          <p:nvPr/>
        </p:nvPicPr>
        <p:blipFill>
          <a:blip r:embed="rId7" cstate="print"/>
          <a:srcRect/>
          <a:stretch>
            <a:fillRect/>
          </a:stretch>
        </p:blipFill>
        <p:spPr bwMode="auto">
          <a:xfrm>
            <a:off x="533400" y="1066800"/>
            <a:ext cx="3333750" cy="1190625"/>
          </a:xfrm>
          <a:prstGeom prst="rect">
            <a:avLst/>
          </a:prstGeom>
          <a:noFill/>
        </p:spPr>
      </p:pic>
      <p:sp>
        <p:nvSpPr>
          <p:cNvPr id="179213" name="Rectangle 13"/>
          <p:cNvSpPr>
            <a:spLocks noChangeArrowheads="1"/>
          </p:cNvSpPr>
          <p:nvPr/>
        </p:nvSpPr>
        <p:spPr bwMode="auto">
          <a:xfrm>
            <a:off x="685800" y="6121400"/>
            <a:ext cx="3911600" cy="336550"/>
          </a:xfrm>
          <a:prstGeom prst="rect">
            <a:avLst/>
          </a:prstGeom>
          <a:noFill/>
          <a:ln w="9525" algn="ctr">
            <a:noFill/>
            <a:miter lim="800000"/>
            <a:headEnd/>
            <a:tailEnd/>
          </a:ln>
          <a:effectLst/>
        </p:spPr>
        <p:txBody>
          <a:bodyPr wrap="none">
            <a:spAutoFit/>
          </a:bodyPr>
          <a:lstStyle/>
          <a:p>
            <a:pPr algn="l"/>
            <a:r>
              <a:rPr lang="en-GB" sz="1600">
                <a:solidFill>
                  <a:srgbClr val="000066"/>
                </a:solidFill>
                <a:cs typeface="Times New Roman" pitchFamily="18" charset="0"/>
                <a:hlinkClick r:id="rId8"/>
              </a:rPr>
              <a:t>http://www.polarview.org/services/lim.htm</a:t>
            </a:r>
            <a:endParaRPr lang="en-GB" sz="1600">
              <a:solidFill>
                <a:srgbClr val="000066"/>
              </a:solidFill>
              <a:cs typeface="Times New Roman" pitchFamily="18" charset="0"/>
            </a:endParaRPr>
          </a:p>
        </p:txBody>
      </p:sp>
      <p:sp>
        <p:nvSpPr>
          <p:cNvPr id="179208" name="Rectangle 8"/>
          <p:cNvSpPr>
            <a:spLocks noChangeArrowheads="1"/>
          </p:cNvSpPr>
          <p:nvPr/>
        </p:nvSpPr>
        <p:spPr bwMode="auto">
          <a:xfrm>
            <a:off x="7086600" y="990600"/>
            <a:ext cx="2057400" cy="915988"/>
          </a:xfrm>
          <a:prstGeom prst="rect">
            <a:avLst/>
          </a:prstGeom>
          <a:solidFill>
            <a:srgbClr val="000000"/>
          </a:solidFill>
          <a:ln w="9525" algn="ctr">
            <a:noFill/>
            <a:miter lim="800000"/>
            <a:headEnd/>
            <a:tailEnd/>
          </a:ln>
          <a:effectLst/>
        </p:spPr>
        <p:txBody>
          <a:bodyPr>
            <a:spAutoFit/>
          </a:bodyPr>
          <a:lstStyle/>
          <a:p>
            <a:pPr algn="r"/>
            <a:r>
              <a:rPr lang="en-GB" sz="1800" b="1" dirty="0" err="1">
                <a:cs typeface="Times New Roman" pitchFamily="18" charset="0"/>
              </a:rPr>
              <a:t>Radarsat</a:t>
            </a:r>
            <a:r>
              <a:rPr lang="en-GB" sz="1800" b="1" dirty="0">
                <a:cs typeface="Times New Roman" pitchFamily="18" charset="0"/>
              </a:rPr>
              <a:t> Image of </a:t>
            </a:r>
            <a:r>
              <a:rPr lang="en-GB" sz="1800" b="1" dirty="0" err="1">
                <a:cs typeface="Times New Roman" pitchFamily="18" charset="0"/>
              </a:rPr>
              <a:t>Tasirjuakuluk</a:t>
            </a:r>
            <a:r>
              <a:rPr lang="en-GB" sz="1800" b="1" dirty="0">
                <a:cs typeface="Times New Roman" pitchFamily="18" charset="0"/>
              </a:rPr>
              <a:t> for Jun 28, 2008</a:t>
            </a:r>
            <a:r>
              <a:rPr lang="en-GB" sz="1800" b="1" dirty="0">
                <a:solidFill>
                  <a:schemeClr val="hlink"/>
                </a:solidFill>
                <a:cs typeface="Times New Roman" pitchFamily="18" charset="0"/>
              </a:rPr>
              <a:t>:</a:t>
            </a:r>
          </a:p>
        </p:txBody>
      </p:sp>
      <p:pic>
        <p:nvPicPr>
          <p:cNvPr id="14" name="Picture 13" descr="IPY_2col_logo"/>
          <p:cNvPicPr>
            <a:picLocks noChangeAspect="1" noChangeArrowheads="1"/>
          </p:cNvPicPr>
          <p:nvPr/>
        </p:nvPicPr>
        <p:blipFill>
          <a:blip r:embed="rId9"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fontScale="90000"/>
          </a:bodyPr>
          <a:lstStyle/>
          <a:p>
            <a:pPr algn="l"/>
            <a:r>
              <a:rPr lang="en-GB" sz="4000"/>
              <a:t>River Ice &amp;</a:t>
            </a:r>
            <a:br>
              <a:rPr lang="en-GB" sz="4000"/>
            </a:br>
            <a:r>
              <a:rPr lang="en-GB" sz="4000"/>
              <a:t>Ice Jam Monitoring</a:t>
            </a:r>
          </a:p>
        </p:txBody>
      </p:sp>
      <p:pic>
        <p:nvPicPr>
          <p:cNvPr id="116739" name="Picture 3" descr="jan11_08"/>
          <p:cNvPicPr>
            <a:picLocks noChangeAspect="1" noChangeArrowheads="1"/>
          </p:cNvPicPr>
          <p:nvPr/>
        </p:nvPicPr>
        <p:blipFill>
          <a:blip r:embed="rId3" cstate="print"/>
          <a:srcRect/>
          <a:stretch>
            <a:fillRect/>
          </a:stretch>
        </p:blipFill>
        <p:spPr bwMode="auto">
          <a:xfrm>
            <a:off x="190500" y="2452688"/>
            <a:ext cx="8953500" cy="2924175"/>
          </a:xfrm>
          <a:prstGeom prst="rect">
            <a:avLst/>
          </a:prstGeom>
          <a:noFill/>
        </p:spPr>
      </p:pic>
      <p:graphicFrame>
        <p:nvGraphicFramePr>
          <p:cNvPr id="116740" name="Group 4"/>
          <p:cNvGraphicFramePr>
            <a:graphicFrameLocks noGrp="1"/>
          </p:cNvGraphicFramePr>
          <p:nvPr/>
        </p:nvGraphicFramePr>
        <p:xfrm>
          <a:off x="2286000" y="3748088"/>
          <a:ext cx="5835650" cy="762000"/>
        </p:xfrm>
        <a:graphic>
          <a:graphicData uri="http://schemas.openxmlformats.org/drawingml/2006/table">
            <a:tbl>
              <a:tblPr/>
              <a:tblGrid>
                <a:gridCol w="5835650"/>
              </a:tblGrid>
              <a:tr h="7620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bg1"/>
                          </a:solidFill>
                          <a:effectLst>
                            <a:outerShdw blurRad="38100" dist="38100" dir="2700000" algn="tl">
                              <a:srgbClr val="808080"/>
                            </a:outerShdw>
                          </a:effectLst>
                          <a:latin typeface="Arial" pitchFamily="34" charset="0"/>
                        </a:rPr>
                        <a:t>Exploits River</a:t>
                      </a:r>
                      <a:r>
                        <a:rPr kumimoji="0" lang="en-GB" sz="2400" b="1" i="0" u="none" strike="noStrike" cap="none" normalizeH="0" baseline="0" smtClean="0">
                          <a:ln>
                            <a:noFill/>
                          </a:ln>
                          <a:solidFill>
                            <a:schemeClr val="bg1"/>
                          </a:solidFill>
                          <a:effectLst>
                            <a:outerShdw blurRad="38100" dist="38100" dir="2700000" algn="tl">
                              <a:srgbClr val="808080"/>
                            </a:outerShdw>
                          </a:effectLst>
                          <a:latin typeface="Arial" pitchFamily="34" charset="0"/>
                          <a:cs typeface="Times New Roman" pitchFamily="18" charset="0"/>
                        </a:rPr>
                        <a:t> - Canada</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116746" name="Text Box 10"/>
          <p:cNvSpPr txBox="1">
            <a:spLocks noChangeArrowheads="1"/>
          </p:cNvSpPr>
          <p:nvPr/>
        </p:nvSpPr>
        <p:spPr bwMode="auto">
          <a:xfrm>
            <a:off x="6705600" y="5424488"/>
            <a:ext cx="2209800" cy="366712"/>
          </a:xfrm>
          <a:prstGeom prst="rect">
            <a:avLst/>
          </a:prstGeom>
          <a:noFill/>
          <a:ln w="9525">
            <a:noFill/>
            <a:miter lim="800000"/>
            <a:headEnd/>
            <a:tailEnd/>
          </a:ln>
          <a:effectLst/>
        </p:spPr>
        <p:txBody>
          <a:bodyPr>
            <a:spAutoFit/>
          </a:bodyPr>
          <a:lstStyle/>
          <a:p>
            <a:pPr algn="l">
              <a:spcBef>
                <a:spcPct val="50000"/>
              </a:spcBef>
            </a:pPr>
            <a:r>
              <a:rPr lang="en-GB" sz="1800" i="1">
                <a:solidFill>
                  <a:schemeClr val="accent2"/>
                </a:solidFill>
                <a:latin typeface="Times New Roman" pitchFamily="18" charset="0"/>
                <a:cs typeface="Times New Roman" pitchFamily="18" charset="0"/>
              </a:rPr>
              <a:t>Courtesy PolarView</a:t>
            </a:r>
          </a:p>
        </p:txBody>
      </p:sp>
      <p:sp>
        <p:nvSpPr>
          <p:cNvPr id="116747" name="Text Box 11"/>
          <p:cNvSpPr txBox="1">
            <a:spLocks noChangeArrowheads="1"/>
          </p:cNvSpPr>
          <p:nvPr/>
        </p:nvSpPr>
        <p:spPr bwMode="auto">
          <a:xfrm>
            <a:off x="3048000" y="5424488"/>
            <a:ext cx="2057400" cy="366712"/>
          </a:xfrm>
          <a:prstGeom prst="rect">
            <a:avLst/>
          </a:prstGeom>
          <a:noFill/>
          <a:ln w="9525">
            <a:noFill/>
            <a:miter lim="800000"/>
            <a:headEnd/>
            <a:tailEnd/>
          </a:ln>
          <a:effectLst/>
        </p:spPr>
        <p:txBody>
          <a:bodyPr>
            <a:spAutoFit/>
          </a:bodyPr>
          <a:lstStyle/>
          <a:p>
            <a:pPr algn="l">
              <a:spcBef>
                <a:spcPct val="50000"/>
              </a:spcBef>
            </a:pPr>
            <a:r>
              <a:rPr lang="en-GB" sz="1800" b="1">
                <a:solidFill>
                  <a:schemeClr val="accent2"/>
                </a:solidFill>
                <a:cs typeface="Times New Roman" pitchFamily="18" charset="0"/>
              </a:rPr>
              <a:t>January 11, 2008</a:t>
            </a:r>
          </a:p>
        </p:txBody>
      </p:sp>
      <p:sp>
        <p:nvSpPr>
          <p:cNvPr id="116748" name="Rectangle 12"/>
          <p:cNvSpPr>
            <a:spLocks noChangeArrowheads="1"/>
          </p:cNvSpPr>
          <p:nvPr/>
        </p:nvSpPr>
        <p:spPr bwMode="auto">
          <a:xfrm>
            <a:off x="762000" y="6019800"/>
            <a:ext cx="4400550" cy="366713"/>
          </a:xfrm>
          <a:prstGeom prst="rect">
            <a:avLst/>
          </a:prstGeom>
          <a:noFill/>
          <a:ln w="9525">
            <a:noFill/>
            <a:miter lim="800000"/>
            <a:headEnd/>
            <a:tailEnd/>
          </a:ln>
          <a:effectLst/>
        </p:spPr>
        <p:txBody>
          <a:bodyPr wrap="none">
            <a:spAutoFit/>
          </a:bodyPr>
          <a:lstStyle/>
          <a:p>
            <a:pPr algn="l"/>
            <a:r>
              <a:rPr lang="en-GB" sz="1800">
                <a:solidFill>
                  <a:srgbClr val="000066"/>
                </a:solidFill>
                <a:cs typeface="Times New Roman" pitchFamily="18" charset="0"/>
                <a:hlinkClick r:id="rId4"/>
              </a:rPr>
              <a:t>http://www.polarview.org/services/rim.htm</a:t>
            </a:r>
            <a:endParaRPr lang="en-GB" sz="1800">
              <a:solidFill>
                <a:srgbClr val="000066"/>
              </a:solidFill>
              <a:cs typeface="Times New Roman" pitchFamily="18" charset="0"/>
            </a:endParaRPr>
          </a:p>
        </p:txBody>
      </p:sp>
      <p:pic>
        <p:nvPicPr>
          <p:cNvPr id="116749" name="Picture 13" descr="River Flooding, Badger Newfoundland (Spring 2003) "/>
          <p:cNvPicPr>
            <a:picLocks noChangeAspect="1" noChangeArrowheads="1"/>
          </p:cNvPicPr>
          <p:nvPr/>
        </p:nvPicPr>
        <p:blipFill>
          <a:blip r:embed="rId5" cstate="print"/>
          <a:srcRect/>
          <a:stretch>
            <a:fillRect/>
          </a:stretch>
        </p:blipFill>
        <p:spPr bwMode="auto">
          <a:xfrm>
            <a:off x="5715000" y="533400"/>
            <a:ext cx="3257550" cy="1809750"/>
          </a:xfrm>
          <a:prstGeom prst="rect">
            <a:avLst/>
          </a:prstGeom>
          <a:noFill/>
        </p:spPr>
      </p:pic>
      <p:sp>
        <p:nvSpPr>
          <p:cNvPr id="116750" name="Text Box 14"/>
          <p:cNvSpPr txBox="1">
            <a:spLocks noChangeArrowheads="1"/>
          </p:cNvSpPr>
          <p:nvPr/>
        </p:nvSpPr>
        <p:spPr bwMode="auto">
          <a:xfrm>
            <a:off x="152400" y="2057400"/>
            <a:ext cx="4343400" cy="366713"/>
          </a:xfrm>
          <a:prstGeom prst="rect">
            <a:avLst/>
          </a:prstGeom>
          <a:noFill/>
          <a:ln w="9525" algn="ctr">
            <a:noFill/>
            <a:miter lim="800000"/>
            <a:headEnd/>
            <a:tailEnd/>
          </a:ln>
          <a:effectLst/>
        </p:spPr>
        <p:txBody>
          <a:bodyPr>
            <a:spAutoFit/>
          </a:bodyPr>
          <a:lstStyle/>
          <a:p>
            <a:pPr algn="l">
              <a:spcBef>
                <a:spcPct val="50000"/>
              </a:spcBef>
            </a:pPr>
            <a:r>
              <a:rPr lang="en-GB" sz="1800">
                <a:solidFill>
                  <a:schemeClr val="accent1"/>
                </a:solidFill>
                <a:cs typeface="Times New Roman" pitchFamily="18" charset="0"/>
              </a:rPr>
              <a:t>Alternating polarisation mode ASAR data</a:t>
            </a:r>
          </a:p>
        </p:txBody>
      </p:sp>
      <p:pic>
        <p:nvPicPr>
          <p:cNvPr id="10" name="Picture 13" descr="IPY_2col_logo"/>
          <p:cNvPicPr>
            <a:picLocks noChangeAspect="1" noChangeArrowheads="1"/>
          </p:cNvPicPr>
          <p:nvPr/>
        </p:nvPicPr>
        <p:blipFill>
          <a:blip r:embed="rId6" cstate="print"/>
          <a:srcRect/>
          <a:stretch>
            <a:fillRect/>
          </a:stretch>
        </p:blipFill>
        <p:spPr bwMode="auto">
          <a:xfrm>
            <a:off x="8296275" y="6010275"/>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p:txBody>
          <a:bodyPr/>
          <a:lstStyle/>
          <a:p>
            <a:r>
              <a:rPr lang="en-GB"/>
              <a:t>Atmosphere</a:t>
            </a:r>
          </a:p>
        </p:txBody>
      </p:sp>
      <p:pic>
        <p:nvPicPr>
          <p:cNvPr id="3"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26571" y="265307"/>
            <a:ext cx="8229600" cy="1143000"/>
          </a:xfrm>
        </p:spPr>
        <p:txBody>
          <a:bodyPr>
            <a:normAutofit fontScale="90000"/>
          </a:bodyPr>
          <a:lstStyle/>
          <a:p>
            <a:r>
              <a:rPr lang="en-GB" sz="4000" dirty="0"/>
              <a:t>Cloud tracking : Upper atmosphere Winds</a:t>
            </a:r>
          </a:p>
        </p:txBody>
      </p:sp>
      <p:pic>
        <p:nvPicPr>
          <p:cNvPr id="165891" name="Picture 3" descr="NMIXED17"/>
          <p:cNvPicPr>
            <a:picLocks noChangeAspect="1" noChangeArrowheads="1"/>
          </p:cNvPicPr>
          <p:nvPr/>
        </p:nvPicPr>
        <p:blipFill>
          <a:blip r:embed="rId2" cstate="print"/>
          <a:srcRect/>
          <a:stretch>
            <a:fillRect/>
          </a:stretch>
        </p:blipFill>
        <p:spPr bwMode="auto">
          <a:xfrm>
            <a:off x="2376195" y="1396481"/>
            <a:ext cx="4537788" cy="4537788"/>
          </a:xfrm>
          <a:prstGeom prst="rect">
            <a:avLst/>
          </a:prstGeom>
          <a:noFill/>
        </p:spPr>
      </p:pic>
      <p:sp>
        <p:nvSpPr>
          <p:cNvPr id="165892" name="Text Box 4"/>
          <p:cNvSpPr txBox="1">
            <a:spLocks noChangeArrowheads="1"/>
          </p:cNvSpPr>
          <p:nvPr/>
        </p:nvSpPr>
        <p:spPr bwMode="auto">
          <a:xfrm>
            <a:off x="2590800" y="6096000"/>
            <a:ext cx="4114800" cy="336550"/>
          </a:xfrm>
          <a:prstGeom prst="rect">
            <a:avLst/>
          </a:prstGeom>
          <a:noFill/>
          <a:ln w="9525" algn="ctr">
            <a:noFill/>
            <a:miter lim="800000"/>
            <a:headEnd/>
            <a:tailEnd/>
          </a:ln>
          <a:effectLst/>
        </p:spPr>
        <p:txBody>
          <a:bodyPr>
            <a:spAutoFit/>
          </a:bodyPr>
          <a:lstStyle/>
          <a:p>
            <a:pPr>
              <a:spcBef>
                <a:spcPct val="50000"/>
              </a:spcBef>
            </a:pPr>
            <a:r>
              <a:rPr lang="en-GB" sz="1600">
                <a:solidFill>
                  <a:schemeClr val="accent1"/>
                </a:solidFill>
                <a:cs typeface="Times New Roman" pitchFamily="18" charset="0"/>
              </a:rPr>
              <a:t>Polar Winds (courtesy NOAA/NESDIS)</a:t>
            </a:r>
          </a:p>
        </p:txBody>
      </p:sp>
      <p:pic>
        <p:nvPicPr>
          <p:cNvPr id="5"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pic>
        <p:nvPicPr>
          <p:cNvPr id="6" name="Picture 7" descr="noaa3c"/>
          <p:cNvPicPr>
            <a:picLocks noChangeAspect="1" noChangeArrowheads="1"/>
          </p:cNvPicPr>
          <p:nvPr/>
        </p:nvPicPr>
        <p:blipFill>
          <a:blip r:embed="rId4" cstate="print"/>
          <a:srcRect/>
          <a:stretch>
            <a:fillRect/>
          </a:stretch>
        </p:blipFill>
        <p:spPr bwMode="auto">
          <a:xfrm>
            <a:off x="195424" y="6005495"/>
            <a:ext cx="718976" cy="696509"/>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a:xfrm>
            <a:off x="358775" y="152400"/>
            <a:ext cx="8421688" cy="568325"/>
          </a:xfrm>
        </p:spPr>
        <p:txBody>
          <a:bodyPr lIns="0" tIns="0" rIns="0" bIns="0"/>
          <a:lstStyle/>
          <a:p>
            <a:pPr eaLnBrk="1" hangingPunct="1">
              <a:lnSpc>
                <a:spcPts val="3963"/>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500" smtClean="0">
                <a:ea typeface="ＭＳ Ｐゴシック" pitchFamily="48" charset="-128"/>
              </a:rPr>
              <a:t>Direct Broadcast (Readout) MODIS and AVHRR Winds</a:t>
            </a:r>
            <a:endParaRPr lang="en-GB" sz="2500" smtClean="0">
              <a:solidFill>
                <a:srgbClr val="0000FF"/>
              </a:solidFill>
              <a:ea typeface="ＭＳ Ｐゴシック" pitchFamily="48" charset="-128"/>
            </a:endParaRPr>
          </a:p>
        </p:txBody>
      </p:sp>
      <p:sp>
        <p:nvSpPr>
          <p:cNvPr id="55299" name="Rectangle 1027"/>
          <p:cNvSpPr>
            <a:spLocks noChangeArrowheads="1"/>
          </p:cNvSpPr>
          <p:nvPr/>
        </p:nvSpPr>
        <p:spPr bwMode="auto">
          <a:xfrm>
            <a:off x="5822950" y="1106488"/>
            <a:ext cx="3179763" cy="5100637"/>
          </a:xfrm>
          <a:prstGeom prst="rect">
            <a:avLst/>
          </a:prstGeom>
          <a:noFill/>
          <a:ln w="9525">
            <a:noFill/>
            <a:miter lim="800000"/>
            <a:headEnd/>
            <a:tailEnd/>
          </a:ln>
        </p:spPr>
        <p:txBody>
          <a:bodyPr lIns="82945" tIns="41473" rIns="82945" bIns="41473">
            <a:spAutoFit/>
          </a:bodyPr>
          <a:lstStyle/>
          <a:p>
            <a:pPr marL="209550" indent="-209550">
              <a:buFontTx/>
              <a:buChar char="•"/>
            </a:pPr>
            <a:r>
              <a:rPr lang="en-GB" sz="1600" dirty="0"/>
              <a:t>Aqua, Terra, AVHRR winds are generated separately</a:t>
            </a:r>
          </a:p>
          <a:p>
            <a:pPr marL="209550" indent="-209550"/>
            <a:endParaRPr lang="en-GB" sz="1600" dirty="0"/>
          </a:p>
          <a:p>
            <a:pPr marL="209550" indent="-209550">
              <a:buFontTx/>
              <a:buChar char="•"/>
            </a:pPr>
            <a:r>
              <a:rPr lang="en-GB" sz="1600" dirty="0"/>
              <a:t>Data source is direct readout (broadcast)</a:t>
            </a:r>
          </a:p>
          <a:p>
            <a:pPr marL="209550" indent="-209550"/>
            <a:endParaRPr lang="en-GB" sz="1600" dirty="0"/>
          </a:p>
          <a:p>
            <a:pPr marL="209550" indent="-209550">
              <a:buFontTx/>
              <a:buChar char="•"/>
            </a:pPr>
            <a:r>
              <a:rPr lang="en-GB" sz="1600" dirty="0"/>
              <a:t>1 km MODIS and AVHRR remapped to 2 km.</a:t>
            </a:r>
          </a:p>
          <a:p>
            <a:pPr marL="209550" indent="-209550">
              <a:buFontTx/>
              <a:buChar char="•"/>
            </a:pPr>
            <a:endParaRPr lang="en-GB" sz="1600" dirty="0"/>
          </a:p>
          <a:p>
            <a:pPr marL="209550" indent="-209550">
              <a:buFontTx/>
              <a:buChar char="•"/>
            </a:pPr>
            <a:r>
              <a:rPr lang="en-GB" sz="1600" dirty="0"/>
              <a:t>Cloud-track and water </a:t>
            </a:r>
            <a:r>
              <a:rPr lang="en-GB" sz="1600" dirty="0" err="1"/>
              <a:t>vapor</a:t>
            </a:r>
            <a:r>
              <a:rPr lang="en-GB" sz="1600" dirty="0"/>
              <a:t> (MODIS) winds</a:t>
            </a:r>
          </a:p>
          <a:p>
            <a:pPr marL="209550" indent="-209550"/>
            <a:endParaRPr lang="en-GB" sz="1600" dirty="0"/>
          </a:p>
          <a:p>
            <a:pPr marL="209550" indent="-209550">
              <a:buFontTx/>
              <a:buChar char="•"/>
            </a:pPr>
            <a:r>
              <a:rPr lang="en-GB" sz="1600" dirty="0"/>
              <a:t>NCEP’s GFS is used as the background.</a:t>
            </a:r>
          </a:p>
          <a:p>
            <a:pPr marL="209550" indent="-209550">
              <a:buFontTx/>
              <a:buChar char="•"/>
            </a:pPr>
            <a:endParaRPr lang="en-GB" sz="1600" dirty="0"/>
          </a:p>
          <a:p>
            <a:pPr marL="209550" indent="-209550">
              <a:buFontTx/>
              <a:buChar char="•"/>
            </a:pPr>
            <a:r>
              <a:rPr lang="en-GB" sz="1600" dirty="0"/>
              <a:t>Pros: Low latency; high resolution.</a:t>
            </a:r>
          </a:p>
          <a:p>
            <a:pPr marL="209550" indent="-209550"/>
            <a:endParaRPr lang="en-GB" sz="1600" dirty="0"/>
          </a:p>
          <a:p>
            <a:pPr marL="209550" indent="-209550">
              <a:buFontTx/>
              <a:buChar char="•"/>
            </a:pPr>
            <a:r>
              <a:rPr lang="en-GB" sz="1600" dirty="0"/>
              <a:t>Cons: Incomplete polar coverage. </a:t>
            </a:r>
          </a:p>
        </p:txBody>
      </p:sp>
      <p:pic>
        <p:nvPicPr>
          <p:cNvPr id="55300" name="Picture 1032" descr="mcmurdo"/>
          <p:cNvPicPr>
            <a:picLocks noChangeAspect="1" noChangeArrowheads="1"/>
          </p:cNvPicPr>
          <p:nvPr/>
        </p:nvPicPr>
        <p:blipFill>
          <a:blip r:embed="rId3" cstate="print"/>
          <a:srcRect/>
          <a:stretch>
            <a:fillRect/>
          </a:stretch>
        </p:blipFill>
        <p:spPr bwMode="auto">
          <a:xfrm>
            <a:off x="2967038" y="971550"/>
            <a:ext cx="2744787" cy="2744788"/>
          </a:xfrm>
          <a:prstGeom prst="rect">
            <a:avLst/>
          </a:prstGeom>
          <a:noFill/>
          <a:ln w="9525">
            <a:noFill/>
            <a:miter lim="800000"/>
            <a:headEnd/>
            <a:tailEnd/>
          </a:ln>
        </p:spPr>
      </p:pic>
      <p:pic>
        <p:nvPicPr>
          <p:cNvPr id="55301" name="Picture 1031" descr="tromso"/>
          <p:cNvPicPr>
            <a:picLocks noChangeAspect="1" noChangeArrowheads="1"/>
          </p:cNvPicPr>
          <p:nvPr/>
        </p:nvPicPr>
        <p:blipFill>
          <a:blip r:embed="rId4" cstate="print"/>
          <a:srcRect/>
          <a:stretch>
            <a:fillRect/>
          </a:stretch>
        </p:blipFill>
        <p:spPr bwMode="auto">
          <a:xfrm>
            <a:off x="142875" y="960438"/>
            <a:ext cx="2755900" cy="2755900"/>
          </a:xfrm>
          <a:prstGeom prst="rect">
            <a:avLst/>
          </a:prstGeom>
          <a:noFill/>
          <a:ln w="9525">
            <a:noFill/>
            <a:miter lim="800000"/>
            <a:headEnd/>
            <a:tailEnd/>
          </a:ln>
        </p:spPr>
      </p:pic>
      <p:pic>
        <p:nvPicPr>
          <p:cNvPr id="55302" name="Picture 1029" descr="barrow"/>
          <p:cNvPicPr>
            <a:picLocks noChangeAspect="1" noChangeArrowheads="1"/>
          </p:cNvPicPr>
          <p:nvPr/>
        </p:nvPicPr>
        <p:blipFill>
          <a:blip r:embed="rId5" cstate="print"/>
          <a:srcRect/>
          <a:stretch>
            <a:fillRect/>
          </a:stretch>
        </p:blipFill>
        <p:spPr bwMode="auto">
          <a:xfrm>
            <a:off x="184150" y="3995738"/>
            <a:ext cx="2706688" cy="2706687"/>
          </a:xfrm>
          <a:prstGeom prst="rect">
            <a:avLst/>
          </a:prstGeom>
          <a:noFill/>
          <a:ln w="9525">
            <a:noFill/>
            <a:miter lim="800000"/>
            <a:headEnd/>
            <a:tailEnd/>
          </a:ln>
        </p:spPr>
      </p:pic>
      <p:pic>
        <p:nvPicPr>
          <p:cNvPr id="55303" name="Picture 7"/>
          <p:cNvPicPr>
            <a:picLocks noChangeAspect="1"/>
          </p:cNvPicPr>
          <p:nvPr/>
        </p:nvPicPr>
        <p:blipFill>
          <a:blip r:embed="rId6" cstate="print"/>
          <a:srcRect/>
          <a:stretch>
            <a:fillRect/>
          </a:stretch>
        </p:blipFill>
        <p:spPr bwMode="auto">
          <a:xfrm>
            <a:off x="2954338" y="3879850"/>
            <a:ext cx="2836862" cy="2836863"/>
          </a:xfrm>
          <a:prstGeom prst="rect">
            <a:avLst/>
          </a:prstGeom>
          <a:noFill/>
          <a:ln w="9525">
            <a:noFill/>
            <a:miter lim="800000"/>
            <a:headEnd/>
            <a:tailEnd/>
          </a:ln>
        </p:spPr>
      </p:pic>
      <p:sp>
        <p:nvSpPr>
          <p:cNvPr id="55304" name="TextBox 8"/>
          <p:cNvSpPr txBox="1">
            <a:spLocks noChangeArrowheads="1"/>
          </p:cNvSpPr>
          <p:nvPr/>
        </p:nvSpPr>
        <p:spPr bwMode="auto">
          <a:xfrm>
            <a:off x="4602163" y="5778500"/>
            <a:ext cx="762000" cy="282575"/>
          </a:xfrm>
          <a:prstGeom prst="rect">
            <a:avLst/>
          </a:prstGeom>
          <a:noFill/>
          <a:ln w="9525">
            <a:noFill/>
            <a:miter lim="800000"/>
            <a:headEnd/>
            <a:tailEnd/>
          </a:ln>
        </p:spPr>
        <p:txBody>
          <a:bodyPr wrap="none" lIns="82945" tIns="41473" rIns="82945" bIns="41473">
            <a:spAutoFit/>
          </a:bodyPr>
          <a:lstStyle/>
          <a:p>
            <a:r>
              <a:rPr lang="en-US" sz="1300">
                <a:cs typeface="Arial" pitchFamily="34" charset="0"/>
              </a:rPr>
              <a:t>Rothera</a:t>
            </a:r>
          </a:p>
        </p:txBody>
      </p:sp>
      <p:sp>
        <p:nvSpPr>
          <p:cNvPr id="55305" name="TextBox 9"/>
          <p:cNvSpPr txBox="1">
            <a:spLocks noChangeArrowheads="1"/>
          </p:cNvSpPr>
          <p:nvPr/>
        </p:nvSpPr>
        <p:spPr bwMode="auto">
          <a:xfrm>
            <a:off x="1614488" y="5908675"/>
            <a:ext cx="695325" cy="284163"/>
          </a:xfrm>
          <a:prstGeom prst="rect">
            <a:avLst/>
          </a:prstGeom>
          <a:noFill/>
          <a:ln w="9525">
            <a:noFill/>
            <a:miter lim="800000"/>
            <a:headEnd/>
            <a:tailEnd/>
          </a:ln>
        </p:spPr>
        <p:txBody>
          <a:bodyPr wrap="none" lIns="82945" tIns="41473" rIns="82945" bIns="41473">
            <a:spAutoFit/>
          </a:bodyPr>
          <a:lstStyle/>
          <a:p>
            <a:r>
              <a:rPr lang="en-US" sz="1300">
                <a:cs typeface="Arial" pitchFamily="34" charset="0"/>
              </a:rPr>
              <a:t>Barrow</a:t>
            </a:r>
          </a:p>
        </p:txBody>
      </p:sp>
      <p:sp>
        <p:nvSpPr>
          <p:cNvPr id="55306" name="TextBox 10"/>
          <p:cNvSpPr txBox="1">
            <a:spLocks noChangeArrowheads="1"/>
          </p:cNvSpPr>
          <p:nvPr/>
        </p:nvSpPr>
        <p:spPr bwMode="auto">
          <a:xfrm>
            <a:off x="777875" y="1573213"/>
            <a:ext cx="735013" cy="282575"/>
          </a:xfrm>
          <a:prstGeom prst="rect">
            <a:avLst/>
          </a:prstGeom>
          <a:noFill/>
          <a:ln w="9525">
            <a:noFill/>
            <a:miter lim="800000"/>
            <a:headEnd/>
            <a:tailEnd/>
          </a:ln>
        </p:spPr>
        <p:txBody>
          <a:bodyPr wrap="none" lIns="82945" tIns="41473" rIns="82945" bIns="41473">
            <a:spAutoFit/>
          </a:bodyPr>
          <a:lstStyle/>
          <a:p>
            <a:r>
              <a:rPr lang="en-US" sz="1300">
                <a:cs typeface="Arial" pitchFamily="34" charset="0"/>
              </a:rPr>
              <a:t>Tromsø</a:t>
            </a:r>
          </a:p>
        </p:txBody>
      </p:sp>
      <p:sp>
        <p:nvSpPr>
          <p:cNvPr id="55307" name="TextBox 11"/>
          <p:cNvSpPr txBox="1">
            <a:spLocks noChangeArrowheads="1"/>
          </p:cNvSpPr>
          <p:nvPr/>
        </p:nvSpPr>
        <p:spPr bwMode="auto">
          <a:xfrm>
            <a:off x="4232275" y="1560513"/>
            <a:ext cx="862013" cy="284162"/>
          </a:xfrm>
          <a:prstGeom prst="rect">
            <a:avLst/>
          </a:prstGeom>
          <a:noFill/>
          <a:ln w="9525">
            <a:noFill/>
            <a:miter lim="800000"/>
            <a:headEnd/>
            <a:tailEnd/>
          </a:ln>
        </p:spPr>
        <p:txBody>
          <a:bodyPr wrap="none" lIns="82945" tIns="41473" rIns="82945" bIns="41473">
            <a:spAutoFit/>
          </a:bodyPr>
          <a:lstStyle/>
          <a:p>
            <a:r>
              <a:rPr lang="en-US" sz="1300">
                <a:cs typeface="Arial" pitchFamily="34" charset="0"/>
              </a:rPr>
              <a:t>McMurdo</a:t>
            </a:r>
          </a:p>
        </p:txBody>
      </p:sp>
      <p:pic>
        <p:nvPicPr>
          <p:cNvPr id="12" name="Picture 13" descr="IPY_2col_logo"/>
          <p:cNvPicPr>
            <a:picLocks noChangeAspect="1" noChangeArrowheads="1"/>
          </p:cNvPicPr>
          <p:nvPr/>
        </p:nvPicPr>
        <p:blipFill>
          <a:blip r:embed="rId7" cstate="print"/>
          <a:srcRect/>
          <a:stretch>
            <a:fillRect/>
          </a:stretch>
        </p:blipFill>
        <p:spPr bwMode="auto">
          <a:xfrm>
            <a:off x="8296275" y="0"/>
            <a:ext cx="847725" cy="847725"/>
          </a:xfrm>
          <a:prstGeom prst="rect">
            <a:avLst/>
          </a:prstGeom>
          <a:noFill/>
          <a:ln w="9525">
            <a:noFill/>
            <a:miter lim="800000"/>
            <a:headEnd/>
            <a:tailEnd/>
          </a:ln>
        </p:spPr>
      </p:pic>
      <p:pic>
        <p:nvPicPr>
          <p:cNvPr id="13" name="Picture 7" descr="noaa3c"/>
          <p:cNvPicPr>
            <a:picLocks noChangeAspect="1" noChangeArrowheads="1"/>
          </p:cNvPicPr>
          <p:nvPr/>
        </p:nvPicPr>
        <p:blipFill>
          <a:blip r:embed="rId8" cstate="print"/>
          <a:srcRect/>
          <a:stretch>
            <a:fillRect/>
          </a:stretch>
        </p:blipFill>
        <p:spPr bwMode="auto">
          <a:xfrm>
            <a:off x="8303726" y="6014825"/>
            <a:ext cx="718976" cy="696509"/>
          </a:xfrm>
          <a:prstGeom prst="rect">
            <a:avLst/>
          </a:prstGeom>
          <a:noFill/>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2400" y="304800"/>
            <a:ext cx="8839200" cy="1143000"/>
          </a:xfrm>
        </p:spPr>
        <p:txBody>
          <a:bodyPr>
            <a:normAutofit fontScale="90000"/>
          </a:bodyPr>
          <a:lstStyle/>
          <a:p>
            <a:r>
              <a:rPr lang="en-US" sz="3600" b="1">
                <a:solidFill>
                  <a:schemeClr val="accent1"/>
                </a:solidFill>
              </a:rPr>
              <a:t>Atmospheric composition measurements, e.g. Bromium Monoxide (BrO)</a:t>
            </a:r>
            <a:endParaRPr lang="en-US" sz="3200" b="1">
              <a:solidFill>
                <a:srgbClr val="292929"/>
              </a:solidFill>
            </a:endParaRPr>
          </a:p>
        </p:txBody>
      </p:sp>
      <p:pic>
        <p:nvPicPr>
          <p:cNvPr id="83973" name="Picture 5" descr="WEB"/>
          <p:cNvPicPr>
            <a:picLocks noChangeAspect="1" noChangeArrowheads="1"/>
          </p:cNvPicPr>
          <p:nvPr/>
        </p:nvPicPr>
        <p:blipFill>
          <a:blip r:embed="rId3" cstate="print"/>
          <a:srcRect/>
          <a:stretch>
            <a:fillRect/>
          </a:stretch>
        </p:blipFill>
        <p:spPr bwMode="auto">
          <a:xfrm>
            <a:off x="0" y="6046788"/>
            <a:ext cx="1600200" cy="811212"/>
          </a:xfrm>
          <a:prstGeom prst="rect">
            <a:avLst/>
          </a:prstGeom>
          <a:noFill/>
        </p:spPr>
      </p:pic>
      <p:pic>
        <p:nvPicPr>
          <p:cNvPr id="83980" name="Picture 12" descr="brom"/>
          <p:cNvPicPr>
            <a:picLocks noChangeAspect="1" noChangeArrowheads="1"/>
          </p:cNvPicPr>
          <p:nvPr/>
        </p:nvPicPr>
        <p:blipFill>
          <a:blip r:embed="rId4" cstate="print"/>
          <a:srcRect r="2756"/>
          <a:stretch>
            <a:fillRect/>
          </a:stretch>
        </p:blipFill>
        <p:spPr bwMode="auto">
          <a:xfrm>
            <a:off x="152400" y="2057400"/>
            <a:ext cx="5038725" cy="3751263"/>
          </a:xfrm>
          <a:prstGeom prst="rect">
            <a:avLst/>
          </a:prstGeom>
          <a:noFill/>
          <a:ln w="9525">
            <a:noFill/>
            <a:miter lim="800000"/>
            <a:headEnd/>
            <a:tailEnd/>
          </a:ln>
        </p:spPr>
      </p:pic>
      <p:pic>
        <p:nvPicPr>
          <p:cNvPr id="83984" name="Picture 16" descr="frostflowers"/>
          <p:cNvPicPr>
            <a:picLocks noChangeAspect="1" noChangeArrowheads="1"/>
          </p:cNvPicPr>
          <p:nvPr/>
        </p:nvPicPr>
        <p:blipFill>
          <a:blip r:embed="rId5" cstate="print"/>
          <a:srcRect/>
          <a:stretch>
            <a:fillRect/>
          </a:stretch>
        </p:blipFill>
        <p:spPr bwMode="auto">
          <a:xfrm>
            <a:off x="5305425" y="2743200"/>
            <a:ext cx="3838575" cy="2559050"/>
          </a:xfrm>
          <a:prstGeom prst="rect">
            <a:avLst/>
          </a:prstGeom>
          <a:noFill/>
        </p:spPr>
      </p:pic>
      <p:sp>
        <p:nvSpPr>
          <p:cNvPr id="83985" name="Text Box 17"/>
          <p:cNvSpPr txBox="1">
            <a:spLocks noChangeArrowheads="1"/>
          </p:cNvSpPr>
          <p:nvPr/>
        </p:nvSpPr>
        <p:spPr bwMode="auto">
          <a:xfrm>
            <a:off x="6969968" y="5354216"/>
            <a:ext cx="1968759" cy="369332"/>
          </a:xfrm>
          <a:prstGeom prst="rect">
            <a:avLst/>
          </a:prstGeom>
          <a:noFill/>
          <a:ln w="9525" algn="ctr">
            <a:noFill/>
            <a:miter lim="800000"/>
            <a:headEnd/>
            <a:tailEnd/>
          </a:ln>
          <a:effectLst/>
        </p:spPr>
        <p:txBody>
          <a:bodyPr wrap="square">
            <a:spAutoFit/>
          </a:bodyPr>
          <a:lstStyle/>
          <a:p>
            <a:pPr>
              <a:spcBef>
                <a:spcPct val="50000"/>
              </a:spcBef>
            </a:pPr>
            <a:r>
              <a:rPr lang="en-GB" dirty="0"/>
              <a:t>Courtesy S. Kern</a:t>
            </a:r>
          </a:p>
        </p:txBody>
      </p:sp>
      <p:pic>
        <p:nvPicPr>
          <p:cNvPr id="7" name="Picture 13" descr="IPY_2col_logo"/>
          <p:cNvPicPr>
            <a:picLocks noChangeAspect="1" noChangeArrowheads="1"/>
          </p:cNvPicPr>
          <p:nvPr/>
        </p:nvPicPr>
        <p:blipFill>
          <a:blip r:embed="rId6"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0" y="0"/>
            <a:ext cx="9144000" cy="1143000"/>
          </a:xfrm>
        </p:spPr>
        <p:txBody>
          <a:bodyPr rtlCol="0">
            <a:normAutofit fontScale="90000"/>
          </a:bodyPr>
          <a:lstStyle/>
          <a:p>
            <a:pPr eaLnBrk="1" fontAlgn="auto" hangingPunct="1">
              <a:spcAft>
                <a:spcPts val="0"/>
              </a:spcAft>
              <a:defRPr/>
            </a:pPr>
            <a:r>
              <a:rPr lang="en-US" sz="3600" dirty="0" smtClean="0">
                <a:ea typeface="+mj-ea"/>
                <a:cs typeface="+mj-cs"/>
              </a:rPr>
              <a:t>Continued atmospheric  composition measurements, e.g., ozone (O3) and </a:t>
            </a:r>
            <a:r>
              <a:rPr lang="en-US" sz="3600" dirty="0" err="1" smtClean="0">
                <a:ea typeface="+mj-ea"/>
                <a:cs typeface="+mj-cs"/>
              </a:rPr>
              <a:t>bromium</a:t>
            </a:r>
            <a:r>
              <a:rPr lang="en-US" sz="3600" dirty="0" smtClean="0">
                <a:ea typeface="+mj-ea"/>
                <a:cs typeface="+mj-cs"/>
              </a:rPr>
              <a:t> monoxide (</a:t>
            </a:r>
            <a:r>
              <a:rPr lang="en-US" sz="3600" dirty="0" err="1" smtClean="0">
                <a:ea typeface="+mj-ea"/>
                <a:cs typeface="+mj-cs"/>
              </a:rPr>
              <a:t>BrO</a:t>
            </a:r>
            <a:r>
              <a:rPr lang="en-US" sz="3600" dirty="0" smtClean="0">
                <a:ea typeface="+mj-ea"/>
                <a:cs typeface="+mj-cs"/>
              </a:rPr>
              <a:t>)</a:t>
            </a:r>
          </a:p>
        </p:txBody>
      </p:sp>
      <p:pic>
        <p:nvPicPr>
          <p:cNvPr id="57347" name="Picture 3" descr="WEB"/>
          <p:cNvPicPr>
            <a:picLocks noChangeAspect="1" noChangeArrowheads="1"/>
          </p:cNvPicPr>
          <p:nvPr/>
        </p:nvPicPr>
        <p:blipFill>
          <a:blip r:embed="rId3" cstate="print"/>
          <a:srcRect/>
          <a:stretch>
            <a:fillRect/>
          </a:stretch>
        </p:blipFill>
        <p:spPr bwMode="auto">
          <a:xfrm>
            <a:off x="0" y="6046788"/>
            <a:ext cx="1600200" cy="811212"/>
          </a:xfrm>
          <a:prstGeom prst="rect">
            <a:avLst/>
          </a:prstGeom>
          <a:noFill/>
          <a:ln w="9525">
            <a:noFill/>
            <a:miter lim="800000"/>
            <a:headEnd/>
            <a:tailEnd/>
          </a:ln>
        </p:spPr>
      </p:pic>
      <p:pic>
        <p:nvPicPr>
          <p:cNvPr id="57348" name="Picture 4" descr="o3col2006100712_sp"/>
          <p:cNvPicPr>
            <a:picLocks noChangeAspect="1" noChangeArrowheads="1"/>
          </p:cNvPicPr>
          <p:nvPr/>
        </p:nvPicPr>
        <p:blipFill>
          <a:blip r:embed="rId4" cstate="print"/>
          <a:srcRect/>
          <a:stretch>
            <a:fillRect/>
          </a:stretch>
        </p:blipFill>
        <p:spPr bwMode="auto">
          <a:xfrm>
            <a:off x="152400" y="1422400"/>
            <a:ext cx="4191000" cy="4445000"/>
          </a:xfrm>
          <a:prstGeom prst="rect">
            <a:avLst/>
          </a:prstGeom>
          <a:noFill/>
          <a:ln w="9525">
            <a:noFill/>
            <a:miter lim="800000"/>
            <a:headEnd/>
            <a:tailEnd/>
          </a:ln>
        </p:spPr>
      </p:pic>
      <p:pic>
        <p:nvPicPr>
          <p:cNvPr id="57349" name="Picture 4" descr="brom"/>
          <p:cNvPicPr>
            <a:picLocks noChangeAspect="1" noChangeArrowheads="1"/>
          </p:cNvPicPr>
          <p:nvPr/>
        </p:nvPicPr>
        <p:blipFill>
          <a:blip r:embed="rId5" cstate="print"/>
          <a:srcRect r="2756"/>
          <a:stretch>
            <a:fillRect/>
          </a:stretch>
        </p:blipFill>
        <p:spPr bwMode="auto">
          <a:xfrm>
            <a:off x="4648200" y="1447800"/>
            <a:ext cx="4343400" cy="3233738"/>
          </a:xfrm>
          <a:prstGeom prst="rect">
            <a:avLst/>
          </a:prstGeom>
          <a:noFill/>
          <a:ln w="9525">
            <a:noFill/>
            <a:miter lim="800000"/>
            <a:headEnd/>
            <a:tailEnd/>
          </a:ln>
        </p:spPr>
      </p:pic>
      <p:pic>
        <p:nvPicPr>
          <p:cNvPr id="57350" name="Picture 5" descr="frostflowers"/>
          <p:cNvPicPr>
            <a:picLocks noChangeAspect="1" noChangeArrowheads="1"/>
          </p:cNvPicPr>
          <p:nvPr/>
        </p:nvPicPr>
        <p:blipFill>
          <a:blip r:embed="rId6" cstate="print"/>
          <a:srcRect/>
          <a:stretch>
            <a:fillRect/>
          </a:stretch>
        </p:blipFill>
        <p:spPr bwMode="auto">
          <a:xfrm>
            <a:off x="5334000" y="4876800"/>
            <a:ext cx="2667000" cy="1778000"/>
          </a:xfrm>
          <a:prstGeom prst="rect">
            <a:avLst/>
          </a:prstGeom>
          <a:noFill/>
          <a:ln w="9525">
            <a:noFill/>
            <a:miter lim="800000"/>
            <a:headEnd/>
            <a:tailEnd/>
          </a:ln>
        </p:spPr>
      </p:pic>
      <p:sp>
        <p:nvSpPr>
          <p:cNvPr id="57351" name="Text Box 6"/>
          <p:cNvSpPr txBox="1">
            <a:spLocks noChangeArrowheads="1"/>
          </p:cNvSpPr>
          <p:nvPr/>
        </p:nvSpPr>
        <p:spPr bwMode="auto">
          <a:xfrm>
            <a:off x="5928102" y="6305550"/>
            <a:ext cx="2072898" cy="369332"/>
          </a:xfrm>
          <a:prstGeom prst="rect">
            <a:avLst/>
          </a:prstGeom>
          <a:noFill/>
          <a:ln w="9525">
            <a:noFill/>
            <a:miter lim="800000"/>
            <a:headEnd/>
            <a:tailEnd/>
          </a:ln>
        </p:spPr>
        <p:txBody>
          <a:bodyPr wrap="square">
            <a:spAutoFit/>
          </a:bodyPr>
          <a:lstStyle/>
          <a:p>
            <a:pPr>
              <a:spcBef>
                <a:spcPct val="50000"/>
              </a:spcBef>
            </a:pPr>
            <a:r>
              <a:rPr lang="en-GB" dirty="0"/>
              <a:t>Courtesy S. Kern</a:t>
            </a:r>
          </a:p>
        </p:txBody>
      </p:sp>
      <p:pic>
        <p:nvPicPr>
          <p:cNvPr id="8" name="Picture 13" descr="IPY_2col_logo"/>
          <p:cNvPicPr>
            <a:picLocks noChangeAspect="1" noChangeArrowheads="1"/>
          </p:cNvPicPr>
          <p:nvPr/>
        </p:nvPicPr>
        <p:blipFill>
          <a:blip r:embed="rId7" cstate="print"/>
          <a:srcRect/>
          <a:stretch>
            <a:fillRect/>
          </a:stretch>
        </p:blipFill>
        <p:spPr bwMode="auto">
          <a:xfrm>
            <a:off x="8296275" y="6010275"/>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052"/>
          <p:cNvSpPr txBox="1">
            <a:spLocks noChangeArrowheads="1"/>
          </p:cNvSpPr>
          <p:nvPr/>
        </p:nvSpPr>
        <p:spPr bwMode="auto">
          <a:xfrm>
            <a:off x="4648200" y="1190625"/>
            <a:ext cx="4495800" cy="5004447"/>
          </a:xfrm>
          <a:prstGeom prst="rect">
            <a:avLst/>
          </a:prstGeom>
          <a:noFill/>
          <a:ln w="9525">
            <a:noFill/>
            <a:miter lim="800000"/>
            <a:headEnd/>
            <a:tailEnd/>
          </a:ln>
        </p:spPr>
        <p:txBody>
          <a:bodyPr>
            <a:spAutoFit/>
          </a:bodyPr>
          <a:lstStyle/>
          <a:p>
            <a:pPr algn="ctr"/>
            <a:r>
              <a:rPr lang="en-US" sz="2400" b="1" dirty="0">
                <a:solidFill>
                  <a:schemeClr val="bg1"/>
                </a:solidFill>
                <a:ea typeface="ＭＳ Ｐゴシック" pitchFamily="48" charset="-128"/>
              </a:rPr>
              <a:t>GIIPSY</a:t>
            </a:r>
          </a:p>
          <a:p>
            <a:pPr>
              <a:spcAft>
                <a:spcPct val="10000"/>
              </a:spcAft>
            </a:pPr>
            <a:r>
              <a:rPr lang="en-US" dirty="0">
                <a:solidFill>
                  <a:schemeClr val="bg1"/>
                </a:solidFill>
                <a:ea typeface="ＭＳ Ｐゴシック" pitchFamily="48" charset="-128"/>
              </a:rPr>
              <a:t>The 1957 IGY began the rigorous scientific investigation of the Polar Regions.</a:t>
            </a:r>
          </a:p>
          <a:p>
            <a:pPr>
              <a:spcAft>
                <a:spcPct val="10000"/>
              </a:spcAft>
            </a:pPr>
            <a:endParaRPr lang="en-US" dirty="0">
              <a:solidFill>
                <a:schemeClr val="bg1"/>
              </a:solidFill>
              <a:ea typeface="ＭＳ Ｐゴシック" pitchFamily="48" charset="-128"/>
            </a:endParaRPr>
          </a:p>
          <a:p>
            <a:pPr>
              <a:spcAft>
                <a:spcPct val="10000"/>
              </a:spcAft>
            </a:pPr>
            <a:r>
              <a:rPr lang="en-US" dirty="0">
                <a:solidFill>
                  <a:schemeClr val="bg1"/>
                </a:solidFill>
                <a:ea typeface="ＭＳ Ｐゴシック" pitchFamily="48" charset="-128"/>
              </a:rPr>
              <a:t>The 2007-08 IPY goes beyond the IGY through the numbers and capabilities of earth observing satellites.  These systems can routinely observe the poles and cast polar processes within the context of the global environment.  </a:t>
            </a:r>
          </a:p>
          <a:p>
            <a:pPr>
              <a:spcAft>
                <a:spcPct val="10000"/>
              </a:spcAft>
            </a:pPr>
            <a:endParaRPr lang="en-US" dirty="0">
              <a:solidFill>
                <a:schemeClr val="bg1"/>
              </a:solidFill>
              <a:ea typeface="ＭＳ Ｐゴシック" pitchFamily="48" charset="-128"/>
            </a:endParaRPr>
          </a:p>
          <a:p>
            <a:r>
              <a:rPr lang="en-US" dirty="0" smtClean="0">
                <a:solidFill>
                  <a:schemeClr val="bg1"/>
                </a:solidFill>
                <a:ea typeface="ＭＳ Ｐゴシック" pitchFamily="48" charset="-128"/>
              </a:rPr>
              <a:t>In November 2005, the Global Interagency Polar Snapshot Year (GIIPSY) project was established to develop consensus requirements on polar science </a:t>
            </a:r>
            <a:r>
              <a:rPr lang="en-US" dirty="0" smtClean="0">
                <a:solidFill>
                  <a:schemeClr val="bg1"/>
                </a:solidFill>
                <a:ea typeface="ＭＳ Ｐゴシック" pitchFamily="48" charset="-128"/>
              </a:rPr>
              <a:t>objectives</a:t>
            </a:r>
            <a:r>
              <a:rPr lang="en-US" dirty="0" smtClean="0">
                <a:solidFill>
                  <a:schemeClr val="bg1"/>
                </a:solidFill>
                <a:ea typeface="ＭＳ Ｐゴシック" pitchFamily="48" charset="-128"/>
              </a:rPr>
              <a:t> </a:t>
            </a:r>
            <a:r>
              <a:rPr lang="en-US" dirty="0" smtClean="0">
                <a:solidFill>
                  <a:schemeClr val="bg1"/>
                </a:solidFill>
                <a:ea typeface="ＭＳ Ｐゴシック" pitchFamily="48" charset="-128"/>
              </a:rPr>
              <a:t>that could best and perhaps only be met with Earth observing satellites</a:t>
            </a:r>
            <a:endParaRPr lang="en-US" dirty="0">
              <a:solidFill>
                <a:schemeClr val="bg1"/>
              </a:solidFill>
              <a:ea typeface="ＭＳ Ｐゴシック" pitchFamily="48" charset="-128"/>
            </a:endParaRPr>
          </a:p>
        </p:txBody>
      </p:sp>
      <p:pic>
        <p:nvPicPr>
          <p:cNvPr id="3076" name="Picture 6" descr="Anim-02-ASAR_GM_H.gif"/>
          <p:cNvPicPr>
            <a:picLocks noChangeAspect="1"/>
          </p:cNvPicPr>
          <p:nvPr/>
        </p:nvPicPr>
        <p:blipFill>
          <a:blip r:embed="rId3" cstate="print"/>
          <a:srcRect/>
          <a:stretch>
            <a:fillRect/>
          </a:stretch>
        </p:blipFill>
        <p:spPr bwMode="auto">
          <a:xfrm>
            <a:off x="0" y="1089025"/>
            <a:ext cx="4441825" cy="4440238"/>
          </a:xfrm>
          <a:prstGeom prst="rect">
            <a:avLst/>
          </a:prstGeom>
          <a:noFill/>
          <a:ln w="9525">
            <a:noFill/>
            <a:miter lim="800000"/>
            <a:headEnd/>
            <a:tailEnd/>
          </a:ln>
        </p:spPr>
      </p:pic>
      <p:pic>
        <p:nvPicPr>
          <p:cNvPr id="5" name="Picture 13" descr="IPY_2col_logo"/>
          <p:cNvPicPr>
            <a:picLocks noChangeAspect="1" noChangeArrowheads="1"/>
          </p:cNvPicPr>
          <p:nvPr/>
        </p:nvPicPr>
        <p:blipFill>
          <a:blip r:embed="rId4" cstate="print"/>
          <a:srcRect/>
          <a:stretch>
            <a:fillRect/>
          </a:stretch>
        </p:blipFill>
        <p:spPr bwMode="auto">
          <a:xfrm>
            <a:off x="8296275" y="0"/>
            <a:ext cx="8477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8229600" cy="715962"/>
          </a:xfrm>
        </p:spPr>
        <p:txBody>
          <a:bodyPr/>
          <a:lstStyle/>
          <a:p>
            <a:r>
              <a:rPr lang="en-GB" sz="4000"/>
              <a:t>Summary</a:t>
            </a:r>
          </a:p>
        </p:txBody>
      </p:sp>
      <p:sp>
        <p:nvSpPr>
          <p:cNvPr id="125955" name="Rectangle 3"/>
          <p:cNvSpPr>
            <a:spLocks noGrp="1" noChangeArrowheads="1"/>
          </p:cNvSpPr>
          <p:nvPr>
            <p:ph type="body" idx="1"/>
          </p:nvPr>
        </p:nvSpPr>
        <p:spPr>
          <a:xfrm>
            <a:off x="457200" y="1295400"/>
            <a:ext cx="8229600" cy="4830763"/>
          </a:xfrm>
        </p:spPr>
        <p:txBody>
          <a:bodyPr>
            <a:normAutofit/>
          </a:bodyPr>
          <a:lstStyle/>
          <a:p>
            <a:pPr>
              <a:lnSpc>
                <a:spcPct val="80000"/>
              </a:lnSpc>
            </a:pPr>
            <a:r>
              <a:rPr lang="en-GB" sz="2800" dirty="0" smtClean="0"/>
              <a:t>The </a:t>
            </a:r>
            <a:r>
              <a:rPr lang="en-GB" sz="2800" dirty="0"/>
              <a:t>STG has contributed fundamentally to IPY by ensuring inter-Agency coordination needed to acquire </a:t>
            </a:r>
            <a:r>
              <a:rPr lang="en-GB" sz="2800" dirty="0" smtClean="0"/>
              <a:t>a critical 21</a:t>
            </a:r>
            <a:r>
              <a:rPr lang="en-GB" sz="2800" baseline="30000" dirty="0" smtClean="0"/>
              <a:t>st</a:t>
            </a:r>
            <a:r>
              <a:rPr lang="en-GB" sz="2800" dirty="0" smtClean="0"/>
              <a:t> century climate benchmark </a:t>
            </a:r>
            <a:r>
              <a:rPr lang="en-GB" sz="2800" dirty="0" smtClean="0"/>
              <a:t>dataset necessary</a:t>
            </a:r>
            <a:r>
              <a:rPr lang="en-GB" sz="2800" dirty="0" smtClean="0"/>
              <a:t> </a:t>
            </a:r>
            <a:r>
              <a:rPr lang="en-GB" sz="2800" dirty="0"/>
              <a:t>to meet IPY Science goals</a:t>
            </a:r>
          </a:p>
          <a:p>
            <a:pPr>
              <a:lnSpc>
                <a:spcPct val="90000"/>
              </a:lnSpc>
              <a:buFont typeface="Arial"/>
              <a:buChar char="•"/>
              <a:defRPr/>
            </a:pPr>
            <a:r>
              <a:rPr lang="en-GB" sz="2800" dirty="0" smtClean="0"/>
              <a:t>IPY </a:t>
            </a:r>
            <a:r>
              <a:rPr lang="en-GB" sz="2800" dirty="0" smtClean="0"/>
              <a:t>satellite Legacy dataset is multi-dimensional and spans data from 14 space agencies.</a:t>
            </a:r>
          </a:p>
          <a:p>
            <a:pPr>
              <a:lnSpc>
                <a:spcPct val="90000"/>
              </a:lnSpc>
              <a:buFont typeface="Arial"/>
              <a:buChar char="•"/>
              <a:defRPr/>
            </a:pPr>
            <a:r>
              <a:rPr lang="en-GB" sz="2800" dirty="0" smtClean="0"/>
              <a:t>The Space Task Group mechanism is itself a legacy for organizing future coordinate earth observing campaign as appropriate.</a:t>
            </a:r>
            <a:endParaRPr lang="en-GB" sz="2800" dirty="0" smtClean="0"/>
          </a:p>
        </p:txBody>
      </p:sp>
      <p:pic>
        <p:nvPicPr>
          <p:cNvPr id="4"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pic>
        <p:nvPicPr>
          <p:cNvPr id="5" name="Picture 5" descr="Untitled.jpg"/>
          <p:cNvPicPr>
            <a:picLocks noChangeAspect="1"/>
          </p:cNvPicPr>
          <p:nvPr/>
        </p:nvPicPr>
        <p:blipFill>
          <a:blip r:embed="rId3" cstate="print"/>
          <a:srcRect/>
          <a:stretch>
            <a:fillRect/>
          </a:stretch>
        </p:blipFill>
        <p:spPr bwMode="auto">
          <a:xfrm>
            <a:off x="3347002" y="4984678"/>
            <a:ext cx="2472612" cy="1873322"/>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0" y="0"/>
            <a:ext cx="857250" cy="1143000"/>
          </a:xfrm>
          <a:prstGeom prst="rect">
            <a:avLst/>
          </a:prstGeom>
          <a:noFill/>
          <a:ln w="9525">
            <a:noFill/>
            <a:miter lim="800000"/>
            <a:headEnd/>
            <a:tailEnd/>
          </a:ln>
        </p:spPr>
      </p:pic>
      <p:pic>
        <p:nvPicPr>
          <p:cNvPr id="7" name="Picture 2" descr="SatelliteGraphic"/>
          <p:cNvPicPr>
            <a:picLocks noChangeAspect="1" noChangeArrowheads="1"/>
          </p:cNvPicPr>
          <p:nvPr/>
        </p:nvPicPr>
        <p:blipFill>
          <a:blip r:embed="rId5" cstate="print"/>
          <a:srcRect/>
          <a:stretch>
            <a:fillRect/>
          </a:stretch>
        </p:blipFill>
        <p:spPr bwMode="auto">
          <a:xfrm>
            <a:off x="8142288" y="0"/>
            <a:ext cx="1001712" cy="11811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PoleSeaIceStill"/>
          <p:cNvPicPr>
            <a:picLocks noChangeAspect="1" noChangeArrowheads="1"/>
          </p:cNvPicPr>
          <p:nvPr/>
        </p:nvPicPr>
        <p:blipFill>
          <a:blip r:embed="rId3" cstate="print"/>
          <a:srcRect/>
          <a:stretch>
            <a:fillRect/>
          </a:stretch>
        </p:blipFill>
        <p:spPr bwMode="auto">
          <a:xfrm>
            <a:off x="755650" y="1016000"/>
            <a:ext cx="3635375" cy="2722563"/>
          </a:xfrm>
          <a:prstGeom prst="rect">
            <a:avLst/>
          </a:prstGeom>
          <a:noFill/>
          <a:ln w="9525">
            <a:noFill/>
            <a:miter lim="800000"/>
            <a:headEnd/>
            <a:tailEnd/>
          </a:ln>
        </p:spPr>
      </p:pic>
      <p:sp>
        <p:nvSpPr>
          <p:cNvPr id="61443" name="Text Box 3"/>
          <p:cNvSpPr txBox="1">
            <a:spLocks noChangeArrowheads="1"/>
          </p:cNvSpPr>
          <p:nvPr/>
        </p:nvSpPr>
        <p:spPr bwMode="auto">
          <a:xfrm>
            <a:off x="4694910" y="492878"/>
            <a:ext cx="4356100" cy="3754874"/>
          </a:xfrm>
          <a:prstGeom prst="rect">
            <a:avLst/>
          </a:prstGeom>
          <a:noFill/>
          <a:ln w="9525">
            <a:noFill/>
            <a:miter lim="800000"/>
            <a:headEnd/>
            <a:tailEnd/>
          </a:ln>
        </p:spPr>
        <p:txBody>
          <a:bodyPr>
            <a:spAutoFit/>
          </a:bodyPr>
          <a:lstStyle/>
          <a:p>
            <a:r>
              <a:rPr lang="en-US" sz="1700" i="1" dirty="0" smtClean="0"/>
              <a:t>Establish a path for securing future collections of </a:t>
            </a:r>
            <a:r>
              <a:rPr lang="en-US" sz="1700" i="1" dirty="0" err="1" smtClean="0"/>
              <a:t>spaceborne</a:t>
            </a:r>
            <a:r>
              <a:rPr lang="en-US" sz="1700" i="1" dirty="0" smtClean="0"/>
              <a:t> snapshots of the poles through development of a virtual constellation</a:t>
            </a:r>
          </a:p>
          <a:p>
            <a:endParaRPr lang="en-US" sz="1700" i="1" dirty="0" smtClean="0"/>
          </a:p>
          <a:p>
            <a:r>
              <a:rPr lang="en-US" sz="1700" i="1" dirty="0" smtClean="0"/>
              <a:t>The WMO Global </a:t>
            </a:r>
            <a:r>
              <a:rPr lang="en-US" sz="1700" i="1" dirty="0" err="1" smtClean="0"/>
              <a:t>Cryosphere</a:t>
            </a:r>
            <a:r>
              <a:rPr lang="en-US" sz="1700" i="1" dirty="0" smtClean="0"/>
              <a:t> Watch could be a vehicle for achieving that objective. </a:t>
            </a:r>
          </a:p>
          <a:p>
            <a:endParaRPr lang="en-US" sz="1700" i="1" dirty="0" smtClean="0"/>
          </a:p>
          <a:p>
            <a:r>
              <a:rPr lang="en-US" sz="1700" i="1" dirty="0" smtClean="0"/>
              <a:t>How would a reconstituted STG operate in a new framework?  Would there be expanded scientific objectives?  What would be the extent of the planning window?</a:t>
            </a:r>
          </a:p>
          <a:p>
            <a:endParaRPr lang="en-US" sz="1700" i="1" dirty="0" smtClean="0"/>
          </a:p>
          <a:p>
            <a:r>
              <a:rPr lang="en-US" sz="1700" i="1" dirty="0" smtClean="0"/>
              <a:t>What would be the new functional link to the science community.</a:t>
            </a:r>
            <a:endParaRPr lang="en-CA" sz="1700" dirty="0"/>
          </a:p>
        </p:txBody>
      </p:sp>
      <p:pic>
        <p:nvPicPr>
          <p:cNvPr id="61444" name="Picture 4" descr="gita_Picture2"/>
          <p:cNvPicPr>
            <a:picLocks noChangeAspect="1" noChangeArrowheads="1"/>
          </p:cNvPicPr>
          <p:nvPr/>
        </p:nvPicPr>
        <p:blipFill>
          <a:blip r:embed="rId4" cstate="print"/>
          <a:srcRect/>
          <a:stretch>
            <a:fillRect/>
          </a:stretch>
        </p:blipFill>
        <p:spPr bwMode="auto">
          <a:xfrm>
            <a:off x="5300474" y="4265344"/>
            <a:ext cx="3671888" cy="2538413"/>
          </a:xfrm>
          <a:prstGeom prst="rect">
            <a:avLst/>
          </a:prstGeom>
          <a:noFill/>
          <a:ln w="9525">
            <a:noFill/>
            <a:miter lim="800000"/>
            <a:headEnd/>
            <a:tailEnd/>
          </a:ln>
        </p:spPr>
      </p:pic>
      <p:sp>
        <p:nvSpPr>
          <p:cNvPr id="61445" name="Rectangle 5"/>
          <p:cNvSpPr>
            <a:spLocks noChangeArrowheads="1"/>
          </p:cNvSpPr>
          <p:nvPr/>
        </p:nvSpPr>
        <p:spPr bwMode="auto">
          <a:xfrm>
            <a:off x="838200" y="238125"/>
            <a:ext cx="7772400" cy="523875"/>
          </a:xfrm>
          <a:prstGeom prst="rect">
            <a:avLst/>
          </a:prstGeom>
          <a:noFill/>
          <a:ln w="9525">
            <a:noFill/>
            <a:miter lim="800000"/>
            <a:headEnd/>
            <a:tailEnd/>
          </a:ln>
        </p:spPr>
        <p:txBody>
          <a:bodyPr>
            <a:spAutoFit/>
          </a:bodyPr>
          <a:lstStyle/>
          <a:p>
            <a:r>
              <a:rPr lang="en-CA" sz="2800" b="1" dirty="0"/>
              <a:t>What Next</a:t>
            </a:r>
            <a:r>
              <a:rPr lang="en-CA" sz="2800" b="1" dirty="0" smtClean="0"/>
              <a:t>?</a:t>
            </a:r>
            <a:endParaRPr lang="en-CA" sz="2800" b="1" dirty="0"/>
          </a:p>
        </p:txBody>
      </p:sp>
      <p:sp>
        <p:nvSpPr>
          <p:cNvPr id="61446" name="Rectangle 6"/>
          <p:cNvSpPr>
            <a:spLocks noChangeArrowheads="1"/>
          </p:cNvSpPr>
          <p:nvPr/>
        </p:nvSpPr>
        <p:spPr bwMode="auto">
          <a:xfrm>
            <a:off x="714375" y="3786188"/>
            <a:ext cx="4537075" cy="2923877"/>
          </a:xfrm>
          <a:prstGeom prst="rect">
            <a:avLst/>
          </a:prstGeom>
          <a:noFill/>
          <a:ln w="9525">
            <a:noFill/>
            <a:miter lim="800000"/>
            <a:headEnd/>
            <a:tailEnd/>
          </a:ln>
        </p:spPr>
        <p:txBody>
          <a:bodyPr>
            <a:spAutoFit/>
          </a:bodyPr>
          <a:lstStyle/>
          <a:p>
            <a:pPr eaLnBrk="0" hangingPunct="0"/>
            <a:r>
              <a:rPr lang="en-GB" sz="2000" b="1" i="1" dirty="0" smtClean="0"/>
              <a:t>GIIPSY/STG:</a:t>
            </a:r>
          </a:p>
          <a:p>
            <a:pPr marL="274320" eaLnBrk="0" hangingPunct="0"/>
            <a:r>
              <a:rPr lang="en-GB" sz="2000" b="1" i="1" dirty="0" smtClean="0"/>
              <a:t>A </a:t>
            </a:r>
            <a:r>
              <a:rPr lang="en-GB" sz="2000" b="1" i="1" dirty="0"/>
              <a:t>legacy of IPY</a:t>
            </a:r>
          </a:p>
          <a:p>
            <a:pPr marL="274320" eaLnBrk="0" hangingPunct="0"/>
            <a:endParaRPr lang="en-GB" sz="2000" b="1" i="1" dirty="0"/>
          </a:p>
          <a:p>
            <a:pPr marL="274320" eaLnBrk="0" hangingPunct="0"/>
            <a:r>
              <a:rPr lang="en-US" sz="2000" b="1" i="1" dirty="0"/>
              <a:t>A component of WIGOS</a:t>
            </a:r>
          </a:p>
          <a:p>
            <a:pPr marL="274320" eaLnBrk="0" hangingPunct="0"/>
            <a:endParaRPr lang="en-US" sz="800" b="1" i="1" dirty="0"/>
          </a:p>
          <a:p>
            <a:pPr marL="274320" eaLnBrk="0" hangingPunct="0"/>
            <a:endParaRPr lang="en-US" sz="2000" b="1" i="1" dirty="0"/>
          </a:p>
          <a:p>
            <a:pPr marL="274320" eaLnBrk="0" hangingPunct="0"/>
            <a:r>
              <a:rPr lang="en-US" sz="2000" b="1" i="1" dirty="0"/>
              <a:t>A legacy of WCRP/</a:t>
            </a:r>
            <a:r>
              <a:rPr lang="en-US" sz="2000" b="1" i="1" dirty="0" err="1"/>
              <a:t>CliC</a:t>
            </a:r>
            <a:r>
              <a:rPr lang="en-US" sz="2000" b="1" i="1" dirty="0"/>
              <a:t> in the area of observations</a:t>
            </a:r>
          </a:p>
          <a:p>
            <a:pPr marL="274320" eaLnBrk="0" hangingPunct="0"/>
            <a:endParaRPr lang="en-US" sz="800" b="1" i="1" dirty="0"/>
          </a:p>
          <a:p>
            <a:pPr marL="274320" eaLnBrk="0" hangingPunct="0"/>
            <a:endParaRPr lang="en-US" sz="800" b="1" i="1" dirty="0"/>
          </a:p>
          <a:p>
            <a:pPr marL="274320" eaLnBrk="0" hangingPunct="0"/>
            <a:r>
              <a:rPr lang="en-US" sz="2000" b="1" i="1" dirty="0"/>
              <a:t>A contribution to GEOSS</a:t>
            </a:r>
          </a:p>
        </p:txBody>
      </p:sp>
      <p:pic>
        <p:nvPicPr>
          <p:cNvPr id="61447" name="Picture 7"/>
          <p:cNvPicPr>
            <a:picLocks noChangeAspect="1" noChangeArrowheads="1"/>
          </p:cNvPicPr>
          <p:nvPr/>
        </p:nvPicPr>
        <p:blipFill>
          <a:blip r:embed="rId5" cstate="print"/>
          <a:srcRect/>
          <a:stretch>
            <a:fillRect/>
          </a:stretch>
        </p:blipFill>
        <p:spPr bwMode="auto">
          <a:xfrm>
            <a:off x="152400" y="6172200"/>
            <a:ext cx="576263" cy="53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GIIPSY/STG Related Publications</a:t>
            </a:r>
            <a:endParaRPr lang="en-US" dirty="0"/>
          </a:p>
        </p:txBody>
      </p:sp>
      <p:sp>
        <p:nvSpPr>
          <p:cNvPr id="3" name="Content Placeholder 2"/>
          <p:cNvSpPr>
            <a:spLocks noGrp="1"/>
          </p:cNvSpPr>
          <p:nvPr>
            <p:ph idx="1"/>
          </p:nvPr>
        </p:nvSpPr>
        <p:spPr/>
        <p:txBody>
          <a:bodyPr>
            <a:normAutofit fontScale="47500" lnSpcReduction="20000"/>
          </a:bodyPr>
          <a:lstStyle/>
          <a:p>
            <a:r>
              <a:rPr lang="en-US" dirty="0"/>
              <a:t>Drinkwater, M.R., K. C. Jezek and J. Key, 2008.  Coordinated satellite observations during the International Polar Year:  Towards Achieving a Polar Constellation.  Space Research Today, no. 171, p. 6-17</a:t>
            </a:r>
          </a:p>
          <a:p>
            <a:r>
              <a:rPr lang="en-US" dirty="0" err="1"/>
              <a:t>Floricioiu</a:t>
            </a:r>
            <a:r>
              <a:rPr lang="en-US" dirty="0"/>
              <a:t>, D. and K. Jezek, 2009.  Antarctica during the IPY: </a:t>
            </a:r>
            <a:r>
              <a:rPr lang="en-US" dirty="0" err="1"/>
              <a:t>TerraSAR</a:t>
            </a:r>
            <a:r>
              <a:rPr lang="en-US" dirty="0"/>
              <a:t>-X images the Recovery Glacier System. Environ. Geol., DOI 10.1007/s00254-009-1743-4, 58:457-458</a:t>
            </a:r>
          </a:p>
          <a:p>
            <a:r>
              <a:rPr lang="en-US" dirty="0" err="1"/>
              <a:t>Goodison</a:t>
            </a:r>
            <a:r>
              <a:rPr lang="en-US" dirty="0"/>
              <a:t>, B., J. Brown, K. Jezek, J. Key, T. Prowse, A. </a:t>
            </a:r>
            <a:r>
              <a:rPr lang="en-US" dirty="0" err="1"/>
              <a:t>Snorrason</a:t>
            </a:r>
            <a:r>
              <a:rPr lang="en-US" dirty="0"/>
              <a:t>, and T. </a:t>
            </a:r>
            <a:r>
              <a:rPr lang="en-US" dirty="0" err="1"/>
              <a:t>Worby</a:t>
            </a:r>
            <a:r>
              <a:rPr lang="en-US" dirty="0"/>
              <a:t>, 2007.  State and fate of the polar </a:t>
            </a:r>
            <a:r>
              <a:rPr lang="en-US" dirty="0" err="1"/>
              <a:t>cryosphere</a:t>
            </a:r>
            <a:r>
              <a:rPr lang="en-US" dirty="0"/>
              <a:t>, including variability in the Arctic hydrologic cycle.  WMO Bulletin 56 (4), p. 284-292</a:t>
            </a:r>
          </a:p>
          <a:p>
            <a:r>
              <a:rPr lang="en-US" dirty="0" err="1"/>
              <a:t>Gottwald</a:t>
            </a:r>
            <a:r>
              <a:rPr lang="en-US" dirty="0"/>
              <a:t>, M. and C. von </a:t>
            </a:r>
            <a:r>
              <a:rPr lang="en-US" dirty="0" err="1"/>
              <a:t>Savigny</a:t>
            </a:r>
            <a:r>
              <a:rPr lang="en-US" dirty="0"/>
              <a:t>, 2009. Exploration of </a:t>
            </a:r>
            <a:r>
              <a:rPr lang="en-US" dirty="0" err="1"/>
              <a:t>noctilucent</a:t>
            </a:r>
            <a:r>
              <a:rPr lang="en-US" dirty="0"/>
              <a:t> clouds in the polar mesosphere with SCIAMACHY, Environmental Earth Sciences, DOI 10.1007/s12665-009-0308-</a:t>
            </a:r>
            <a:r>
              <a:rPr lang="en-US" b="1" dirty="0"/>
              <a:t>x</a:t>
            </a:r>
            <a:r>
              <a:rPr lang="en-US" dirty="0"/>
              <a:t>, 59:949-950</a:t>
            </a:r>
          </a:p>
          <a:p>
            <a:r>
              <a:rPr lang="en-US" dirty="0"/>
              <a:t>IGOS, 2007. Integrated Global Observing Strategy </a:t>
            </a:r>
            <a:r>
              <a:rPr lang="en-US" dirty="0" err="1"/>
              <a:t>Cryosphere</a:t>
            </a:r>
            <a:r>
              <a:rPr lang="en-US" dirty="0"/>
              <a:t> Theme Report - For the Monitoring of our Environment from Space and from Earth. Geneva: World Meteorological Organization. WMO/TD-No. 1405. 100 pp.</a:t>
            </a:r>
          </a:p>
          <a:p>
            <a:r>
              <a:rPr lang="en-US" dirty="0"/>
              <a:t>Jezek, K.C., and M. Drinkwater, 2006. Global Interagency IPY Polar Snapshot Year, EOS, </a:t>
            </a:r>
            <a:r>
              <a:rPr lang="en-US" dirty="0" err="1"/>
              <a:t>Vol</a:t>
            </a:r>
            <a:r>
              <a:rPr lang="en-US" dirty="0"/>
              <a:t> 87, Issue 50, p. 566.</a:t>
            </a:r>
          </a:p>
          <a:p>
            <a:r>
              <a:rPr lang="en-US" dirty="0"/>
              <a:t>Jezek, K. and M. R. Drinkwater, 2008.  Global interagency IPY polar snapshot year: an update.  Environ Geol., DOI </a:t>
            </a:r>
            <a:r>
              <a:rPr lang="en-US" dirty="0" smtClean="0"/>
              <a:t>10.1007/s00254-008-1393-y</a:t>
            </a:r>
          </a:p>
          <a:p>
            <a:r>
              <a:rPr lang="en-US" dirty="0" smtClean="0"/>
              <a:t>Jezek, K, and M. Drinkwater, 2010.  Satellite Observations from the International Polar Year.  EOS, </a:t>
            </a:r>
            <a:r>
              <a:rPr lang="en-US" dirty="0" err="1" smtClean="0"/>
              <a:t>vol</a:t>
            </a:r>
            <a:r>
              <a:rPr lang="en-US" dirty="0" smtClean="0"/>
              <a:t> 91, no. 14, p. 125-126.</a:t>
            </a:r>
            <a:endParaRPr lang="en-US" dirty="0"/>
          </a:p>
          <a:p>
            <a:endParaRPr lang="en-US" dirty="0"/>
          </a:p>
        </p:txBody>
      </p:sp>
      <p:pic>
        <p:nvPicPr>
          <p:cNvPr id="4" name="Picture 10"/>
          <p:cNvPicPr>
            <a:picLocks noChangeAspect="1" noChangeArrowheads="1"/>
          </p:cNvPicPr>
          <p:nvPr/>
        </p:nvPicPr>
        <p:blipFill>
          <a:blip r:embed="rId2" cstate="print"/>
          <a:srcRect/>
          <a:stretch>
            <a:fillRect/>
          </a:stretch>
        </p:blipFill>
        <p:spPr bwMode="auto">
          <a:xfrm>
            <a:off x="3353420" y="5361036"/>
            <a:ext cx="1567291" cy="149696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rot="5400000">
            <a:off x="5169429" y="6392305"/>
            <a:ext cx="255722" cy="67566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GIIPSY Strategy</a:t>
            </a:r>
          </a:p>
        </p:txBody>
      </p:sp>
      <p:sp>
        <p:nvSpPr>
          <p:cNvPr id="53251" name="Rectangle 3"/>
          <p:cNvSpPr>
            <a:spLocks noGrp="1" noChangeArrowheads="1"/>
          </p:cNvSpPr>
          <p:nvPr>
            <p:ph idx="1"/>
          </p:nvPr>
        </p:nvSpPr>
        <p:spPr>
          <a:xfrm>
            <a:off x="457200" y="1716438"/>
            <a:ext cx="8229600" cy="4808349"/>
          </a:xfrm>
        </p:spPr>
        <p:txBody>
          <a:bodyPr>
            <a:noAutofit/>
          </a:bodyPr>
          <a:lstStyle/>
          <a:p>
            <a:pPr>
              <a:spcBef>
                <a:spcPts val="600"/>
              </a:spcBef>
              <a:spcAft>
                <a:spcPts val="600"/>
              </a:spcAft>
            </a:pPr>
            <a:r>
              <a:rPr lang="en-US" sz="1800" dirty="0" smtClean="0"/>
              <a:t>Work with the science </a:t>
            </a:r>
            <a:r>
              <a:rPr lang="en-US" sz="1800" dirty="0" smtClean="0"/>
              <a:t>community to </a:t>
            </a:r>
            <a:r>
              <a:rPr lang="en-US" sz="1800" dirty="0" smtClean="0"/>
              <a:t>c</a:t>
            </a:r>
            <a:r>
              <a:rPr lang="en-US" sz="1800" dirty="0" smtClean="0"/>
              <a:t>ompile IPY science </a:t>
            </a:r>
            <a:r>
              <a:rPr lang="en-US" sz="1800" dirty="0" smtClean="0"/>
              <a:t>data </a:t>
            </a:r>
            <a:r>
              <a:rPr lang="en-US" sz="1800" dirty="0"/>
              <a:t>requirements</a:t>
            </a:r>
          </a:p>
          <a:p>
            <a:pPr>
              <a:spcBef>
                <a:spcPts val="600"/>
              </a:spcBef>
              <a:spcAft>
                <a:spcPts val="600"/>
              </a:spcAft>
            </a:pPr>
            <a:r>
              <a:rPr lang="en-US" sz="1800" dirty="0"/>
              <a:t>Identify those requirements which will be satisfied through </a:t>
            </a:r>
            <a:r>
              <a:rPr lang="en-US" sz="1800" dirty="0" smtClean="0"/>
              <a:t>routine </a:t>
            </a:r>
            <a:r>
              <a:rPr lang="en-US" sz="1800" dirty="0"/>
              <a:t>operations (</a:t>
            </a:r>
            <a:r>
              <a:rPr lang="en-US" sz="1800" dirty="0" err="1"/>
              <a:t>eg</a:t>
            </a:r>
            <a:r>
              <a:rPr lang="en-US" sz="1800" dirty="0"/>
              <a:t> MODIS, MERIS) </a:t>
            </a:r>
          </a:p>
          <a:p>
            <a:pPr>
              <a:spcBef>
                <a:spcPts val="600"/>
              </a:spcBef>
              <a:spcAft>
                <a:spcPts val="600"/>
              </a:spcAft>
            </a:pPr>
            <a:r>
              <a:rPr lang="en-US" sz="1800" dirty="0"/>
              <a:t>For routine observations, work with flight agencies to assure that data are available/archived in some standardized fashion</a:t>
            </a:r>
          </a:p>
          <a:p>
            <a:pPr>
              <a:spcBef>
                <a:spcPts val="600"/>
              </a:spcBef>
              <a:spcAft>
                <a:spcPts val="600"/>
              </a:spcAft>
            </a:pPr>
            <a:r>
              <a:rPr lang="en-US" sz="1800" dirty="0"/>
              <a:t>Identify those requirements that can only be </a:t>
            </a:r>
            <a:r>
              <a:rPr lang="en-US" sz="1800" dirty="0" smtClean="0"/>
              <a:t>satisfied </a:t>
            </a:r>
            <a:r>
              <a:rPr lang="en-US" sz="1800" dirty="0"/>
              <a:t>by non-routine tasking, processing and </a:t>
            </a:r>
            <a:r>
              <a:rPr lang="en-US" sz="1800" dirty="0" smtClean="0"/>
              <a:t>distribution.  Work </a:t>
            </a:r>
            <a:r>
              <a:rPr lang="en-US" sz="1800" dirty="0"/>
              <a:t>with the flight agencies to acquire these data in a fashion that distributes the operational load.</a:t>
            </a:r>
          </a:p>
          <a:p>
            <a:pPr>
              <a:spcBef>
                <a:spcPts val="600"/>
              </a:spcBef>
              <a:spcAft>
                <a:spcPts val="600"/>
              </a:spcAft>
            </a:pPr>
            <a:r>
              <a:rPr lang="en-US" sz="1800" dirty="0"/>
              <a:t> Following selection of projects through the national A.O.’s, identify whether any legacy data sets are absent from the acquisition plans.  Make necessary requests</a:t>
            </a:r>
            <a:r>
              <a:rPr lang="en-US" sz="1800" dirty="0" smtClean="0"/>
              <a:t>.</a:t>
            </a:r>
          </a:p>
          <a:p>
            <a:pPr>
              <a:spcBef>
                <a:spcPts val="600"/>
              </a:spcBef>
              <a:spcAft>
                <a:spcPts val="600"/>
              </a:spcAft>
            </a:pPr>
            <a:r>
              <a:rPr lang="en-US" sz="1800" dirty="0" smtClean="0"/>
              <a:t>GIIPSY science requirements and related documentation are posted at www.bprc.osu.edu/rsl/GIIPSY </a:t>
            </a:r>
            <a:endParaRPr lang="en-US" sz="1800" dirty="0"/>
          </a:p>
        </p:txBody>
      </p:sp>
      <p:pic>
        <p:nvPicPr>
          <p:cNvPr id="53252" name="Picture 4" descr="jacob_6_05_05_250mb"/>
          <p:cNvPicPr>
            <a:picLocks noChangeAspect="1" noChangeArrowheads="1"/>
          </p:cNvPicPr>
          <p:nvPr/>
        </p:nvPicPr>
        <p:blipFill>
          <a:blip r:embed="rId2" cstate="print"/>
          <a:srcRect/>
          <a:stretch>
            <a:fillRect/>
          </a:stretch>
        </p:blipFill>
        <p:spPr bwMode="auto">
          <a:xfrm>
            <a:off x="6781800" y="0"/>
            <a:ext cx="2362200" cy="1595438"/>
          </a:xfrm>
          <a:prstGeom prst="rect">
            <a:avLst/>
          </a:prstGeom>
          <a:noFill/>
        </p:spPr>
      </p:pic>
      <p:pic>
        <p:nvPicPr>
          <p:cNvPr id="5" name="Picture 13" descr="IPY_2col_logo"/>
          <p:cNvPicPr>
            <a:picLocks noChangeAspect="1" noChangeArrowheads="1"/>
          </p:cNvPicPr>
          <p:nvPr/>
        </p:nvPicPr>
        <p:blipFill>
          <a:blip r:embed="rId3" cstate="print"/>
          <a:srcRect/>
          <a:stretch>
            <a:fillRect/>
          </a:stretch>
        </p:blipFill>
        <p:spPr bwMode="auto">
          <a:xfrm>
            <a:off x="8296275" y="6010275"/>
            <a:ext cx="847725" cy="8477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6"/>
          <p:cNvSpPr txBox="1">
            <a:spLocks noChangeArrowheads="1"/>
          </p:cNvSpPr>
          <p:nvPr/>
        </p:nvSpPr>
        <p:spPr bwMode="auto">
          <a:xfrm>
            <a:off x="609600" y="533400"/>
            <a:ext cx="7920038" cy="641350"/>
          </a:xfrm>
          <a:prstGeom prst="rect">
            <a:avLst/>
          </a:prstGeom>
          <a:noFill/>
          <a:ln w="9525">
            <a:noFill/>
            <a:miter lim="800000"/>
            <a:headEnd/>
            <a:tailEnd/>
          </a:ln>
        </p:spPr>
        <p:txBody>
          <a:bodyPr>
            <a:spAutoFit/>
          </a:bodyPr>
          <a:lstStyle/>
          <a:p>
            <a:r>
              <a:rPr lang="en-US" sz="3600" b="1" dirty="0">
                <a:solidFill>
                  <a:schemeClr val="bg1"/>
                </a:solidFill>
              </a:rPr>
              <a:t>WMO IPY Space Task Group (STG)</a:t>
            </a:r>
          </a:p>
        </p:txBody>
      </p:sp>
      <p:sp>
        <p:nvSpPr>
          <p:cNvPr id="30725" name="Text Box 6"/>
          <p:cNvSpPr txBox="1">
            <a:spLocks noChangeArrowheads="1"/>
          </p:cNvSpPr>
          <p:nvPr/>
        </p:nvSpPr>
        <p:spPr bwMode="auto">
          <a:xfrm>
            <a:off x="430763" y="1268963"/>
            <a:ext cx="8153400" cy="3293209"/>
          </a:xfrm>
          <a:prstGeom prst="rect">
            <a:avLst/>
          </a:prstGeom>
          <a:noFill/>
          <a:ln w="9525">
            <a:noFill/>
            <a:miter lim="800000"/>
            <a:headEnd/>
            <a:tailEnd/>
          </a:ln>
        </p:spPr>
        <p:txBody>
          <a:bodyPr>
            <a:spAutoFit/>
          </a:bodyPr>
          <a:lstStyle/>
          <a:p>
            <a:pPr algn="l">
              <a:lnSpc>
                <a:spcPct val="80000"/>
              </a:lnSpc>
            </a:pPr>
            <a:r>
              <a:rPr lang="en-GB" sz="2000" dirty="0"/>
              <a:t>The STG is the </a:t>
            </a:r>
            <a:r>
              <a:rPr lang="en-GB" sz="2000" dirty="0" smtClean="0"/>
              <a:t>body convened by the WMO tasked </a:t>
            </a:r>
            <a:r>
              <a:rPr lang="en-GB" sz="2000" dirty="0"/>
              <a:t>with addressing how to meet the </a:t>
            </a:r>
            <a:r>
              <a:rPr lang="en-GB" sz="2000" dirty="0" smtClean="0"/>
              <a:t>IPY space </a:t>
            </a:r>
            <a:r>
              <a:rPr lang="en-GB" sz="2000" dirty="0"/>
              <a:t>observation requirements </a:t>
            </a:r>
            <a:r>
              <a:rPr lang="en-GB" sz="2000" dirty="0" smtClean="0"/>
              <a:t>developed by GIIPSY.</a:t>
            </a:r>
          </a:p>
          <a:p>
            <a:pPr algn="l">
              <a:lnSpc>
                <a:spcPct val="80000"/>
              </a:lnSpc>
            </a:pPr>
            <a:endParaRPr lang="en-GB" sz="2000" dirty="0"/>
          </a:p>
          <a:p>
            <a:pPr algn="l">
              <a:lnSpc>
                <a:spcPct val="80000"/>
              </a:lnSpc>
            </a:pPr>
            <a:r>
              <a:rPr lang="en-GB" sz="2000" dirty="0" smtClean="0"/>
              <a:t>The STG was established to coordinate agency planning, processing and archiving of IPY Earth observation legacy data sets. </a:t>
            </a:r>
          </a:p>
          <a:p>
            <a:pPr algn="l">
              <a:lnSpc>
                <a:spcPct val="80000"/>
              </a:lnSpc>
            </a:pPr>
            <a:endParaRPr lang="en-GB" sz="2000" dirty="0"/>
          </a:p>
          <a:p>
            <a:pPr algn="l">
              <a:lnSpc>
                <a:spcPct val="80000"/>
              </a:lnSpc>
            </a:pPr>
            <a:r>
              <a:rPr lang="en-GB" sz="2000" dirty="0" smtClean="0"/>
              <a:t>It </a:t>
            </a:r>
            <a:r>
              <a:rPr lang="en-GB" sz="2000" dirty="0"/>
              <a:t>is comprised of nominated representatives </a:t>
            </a:r>
            <a:r>
              <a:rPr lang="en-GB" sz="2000" dirty="0" smtClean="0"/>
              <a:t>from Brazil, Canada, China, France, Germany, Italy, Japan, Russian Federation, United Kingdom , United States, and both the European Space Agency and The European Organization for the Exploitation of Meteorological Satellites, the later two of which alone represent 26 nations.</a:t>
            </a:r>
          </a:p>
          <a:p>
            <a:pPr algn="l">
              <a:lnSpc>
                <a:spcPct val="80000"/>
              </a:lnSpc>
            </a:pPr>
            <a:endParaRPr lang="en-GB" sz="2000" dirty="0"/>
          </a:p>
          <a:p>
            <a:pPr algn="l">
              <a:lnSpc>
                <a:spcPct val="80000"/>
              </a:lnSpc>
            </a:pPr>
            <a:r>
              <a:rPr lang="en-GB" sz="2000" dirty="0" smtClean="0"/>
              <a:t>STG </a:t>
            </a:r>
            <a:r>
              <a:rPr lang="en-GB" sz="2000" dirty="0"/>
              <a:t>coordinates across CEOS and CGMS Agencies.</a:t>
            </a:r>
            <a:endParaRPr lang="en-US" sz="2000" b="1" dirty="0">
              <a:solidFill>
                <a:srgbClr val="000066"/>
              </a:solidFill>
            </a:endParaRPr>
          </a:p>
        </p:txBody>
      </p:sp>
      <p:pic>
        <p:nvPicPr>
          <p:cNvPr id="10242" name="Picture 2"/>
          <p:cNvPicPr>
            <a:picLocks noChangeAspect="1" noChangeArrowheads="1"/>
          </p:cNvPicPr>
          <p:nvPr/>
        </p:nvPicPr>
        <p:blipFill>
          <a:blip r:embed="rId3" cstate="print"/>
          <a:srcRect/>
          <a:stretch>
            <a:fillRect/>
          </a:stretch>
        </p:blipFill>
        <p:spPr bwMode="auto">
          <a:xfrm>
            <a:off x="1567544" y="5117938"/>
            <a:ext cx="5748790" cy="1217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8395" y="847023"/>
            <a:ext cx="5705605" cy="1143000"/>
          </a:xfrm>
        </p:spPr>
        <p:txBody>
          <a:bodyPr/>
          <a:lstStyle/>
          <a:p>
            <a:r>
              <a:rPr lang="en-US" dirty="0" smtClean="0"/>
              <a:t>STG Strategy</a:t>
            </a:r>
            <a:endParaRPr lang="en-US" dirty="0"/>
          </a:p>
        </p:txBody>
      </p:sp>
      <p:pic>
        <p:nvPicPr>
          <p:cNvPr id="4" name="Content Placeholder 3" descr="Terra_MODIS_RETOA_RGB_B1B2B6_250m_2007.July_Sept.jpg"/>
          <p:cNvPicPr>
            <a:picLocks noGrp="1" noChangeAspect="1"/>
          </p:cNvPicPr>
          <p:nvPr>
            <p:ph idx="1"/>
          </p:nvPr>
        </p:nvPicPr>
        <p:blipFill>
          <a:blip r:embed="rId2" cstate="print"/>
          <a:stretch>
            <a:fillRect/>
          </a:stretch>
        </p:blipFill>
        <p:spPr>
          <a:xfrm>
            <a:off x="0" y="0"/>
            <a:ext cx="3228392" cy="3228392"/>
          </a:xfrm>
        </p:spPr>
      </p:pic>
      <p:pic>
        <p:nvPicPr>
          <p:cNvPr id="6" name="Picture 13" descr="IPY_2col_logo"/>
          <p:cNvPicPr>
            <a:picLocks noChangeAspect="1" noChangeArrowheads="1"/>
          </p:cNvPicPr>
          <p:nvPr/>
        </p:nvPicPr>
        <p:blipFill>
          <a:blip r:embed="rId3" cstate="print"/>
          <a:srcRect/>
          <a:stretch>
            <a:fillRect/>
          </a:stretch>
        </p:blipFill>
        <p:spPr bwMode="auto">
          <a:xfrm>
            <a:off x="8296275" y="0"/>
            <a:ext cx="847725" cy="847725"/>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0" y="3051110"/>
            <a:ext cx="489775" cy="345652"/>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0" y="2789019"/>
            <a:ext cx="1436914" cy="226046"/>
          </a:xfrm>
          <a:prstGeom prst="rect">
            <a:avLst/>
          </a:prstGeom>
          <a:noFill/>
          <a:ln w="9525">
            <a:noFill/>
            <a:miter lim="800000"/>
            <a:headEnd/>
            <a:tailEnd/>
          </a:ln>
        </p:spPr>
      </p:pic>
      <p:sp>
        <p:nvSpPr>
          <p:cNvPr id="9" name="TextBox 8"/>
          <p:cNvSpPr txBox="1"/>
          <p:nvPr/>
        </p:nvSpPr>
        <p:spPr>
          <a:xfrm>
            <a:off x="3570570" y="2143631"/>
            <a:ext cx="5573430" cy="3139321"/>
          </a:xfrm>
          <a:prstGeom prst="rect">
            <a:avLst/>
          </a:prstGeom>
          <a:noFill/>
        </p:spPr>
        <p:txBody>
          <a:bodyPr wrap="square" rtlCol="0">
            <a:spAutoFit/>
          </a:bodyPr>
          <a:lstStyle/>
          <a:p>
            <a:pPr>
              <a:buFont typeface="Arial" pitchFamily="34" charset="0"/>
              <a:buChar char="•"/>
            </a:pPr>
            <a:r>
              <a:rPr lang="en-US" dirty="0" smtClean="0"/>
              <a:t>Satisfy GIIPSY science requirements in a fashion that distributes the acquisition and processing loads across agencies</a:t>
            </a:r>
          </a:p>
          <a:p>
            <a:pPr>
              <a:buFont typeface="Arial" pitchFamily="34" charset="0"/>
              <a:buChar char="•"/>
            </a:pPr>
            <a:r>
              <a:rPr lang="en-US" dirty="0" smtClean="0"/>
              <a:t>Select projects that are compatible with the operational mandates of individual agencies and commercial partners</a:t>
            </a:r>
          </a:p>
          <a:p>
            <a:pPr>
              <a:buFont typeface="Arial" pitchFamily="34" charset="0"/>
              <a:buChar char="•"/>
            </a:pPr>
            <a:r>
              <a:rPr lang="en-US" dirty="0" smtClean="0"/>
              <a:t>Encourage  participation of other nations as additional polar observation capabilities are developed</a:t>
            </a:r>
          </a:p>
          <a:p>
            <a:pPr>
              <a:buFont typeface="Arial" pitchFamily="34" charset="0"/>
              <a:buChar char="•"/>
            </a:pPr>
            <a:r>
              <a:rPr lang="en-US" dirty="0" smtClean="0"/>
              <a:t>Identify  a limited number of the most important scientific objectives achievable within the STG framework and within the IPY time period.</a:t>
            </a:r>
          </a:p>
          <a:p>
            <a:pPr>
              <a:buFont typeface="Arial" pitchFamily="34" charset="0"/>
              <a:buChar char="•"/>
            </a:pPr>
            <a:endParaRPr lang="en-US" dirty="0"/>
          </a:p>
        </p:txBody>
      </p:sp>
      <p:pic>
        <p:nvPicPr>
          <p:cNvPr id="9218" name="Picture 2"/>
          <p:cNvPicPr>
            <a:picLocks noChangeAspect="1" noChangeArrowheads="1"/>
          </p:cNvPicPr>
          <p:nvPr/>
        </p:nvPicPr>
        <p:blipFill>
          <a:blip r:embed="rId6" cstate="print"/>
          <a:srcRect/>
          <a:stretch>
            <a:fillRect/>
          </a:stretch>
        </p:blipFill>
        <p:spPr bwMode="auto">
          <a:xfrm>
            <a:off x="0" y="4264090"/>
            <a:ext cx="3458546" cy="2593910"/>
          </a:xfrm>
          <a:prstGeom prst="rect">
            <a:avLst/>
          </a:prstGeom>
          <a:noFill/>
          <a:ln w="9525">
            <a:noFill/>
            <a:miter lim="800000"/>
            <a:headEnd/>
            <a:tailEnd/>
          </a:ln>
        </p:spPr>
      </p:pic>
      <p:sp>
        <p:nvSpPr>
          <p:cNvPr id="10" name="Rectangle 4"/>
          <p:cNvSpPr>
            <a:spLocks noChangeArrowheads="1"/>
          </p:cNvSpPr>
          <p:nvPr/>
        </p:nvSpPr>
        <p:spPr bwMode="auto">
          <a:xfrm>
            <a:off x="3995818" y="5340135"/>
            <a:ext cx="4572000" cy="1200150"/>
          </a:xfrm>
          <a:prstGeom prst="rect">
            <a:avLst/>
          </a:prstGeom>
          <a:noFill/>
          <a:ln w="9525">
            <a:noFill/>
            <a:miter lim="800000"/>
            <a:headEnd/>
            <a:tailEnd/>
          </a:ln>
        </p:spPr>
        <p:txBody>
          <a:bodyPr>
            <a:spAutoFit/>
          </a:bodyPr>
          <a:lstStyle/>
          <a:p>
            <a:r>
              <a:rPr lang="en-US" dirty="0">
                <a:solidFill>
                  <a:schemeClr val="bg1"/>
                </a:solidFill>
                <a:ea typeface="ＭＳ Ｐゴシック" pitchFamily="48" charset="-128"/>
              </a:rPr>
              <a:t>Participating International </a:t>
            </a:r>
            <a:r>
              <a:rPr lang="en-US" dirty="0" smtClean="0">
                <a:solidFill>
                  <a:schemeClr val="bg1"/>
                </a:solidFill>
                <a:ea typeface="ＭＳ Ｐゴシック" pitchFamily="48" charset="-128"/>
              </a:rPr>
              <a:t>Space Agencies</a:t>
            </a:r>
            <a:r>
              <a:rPr lang="en-US" dirty="0">
                <a:solidFill>
                  <a:schemeClr val="bg1"/>
                </a:solidFill>
                <a:ea typeface="ＭＳ Ｐゴシック" pitchFamily="48" charset="-128"/>
              </a:rPr>
              <a:t>: ASI, CSA, CMA, </a:t>
            </a:r>
            <a:r>
              <a:rPr lang="en-US" dirty="0" smtClean="0">
                <a:solidFill>
                  <a:schemeClr val="bg1"/>
                </a:solidFill>
                <a:ea typeface="ＭＳ Ｐゴシック" pitchFamily="48" charset="-128"/>
              </a:rPr>
              <a:t>CNES, DLR</a:t>
            </a:r>
            <a:r>
              <a:rPr lang="en-US" dirty="0">
                <a:solidFill>
                  <a:schemeClr val="bg1"/>
                </a:solidFill>
                <a:ea typeface="ＭＳ Ｐゴシック" pitchFamily="48" charset="-128"/>
              </a:rPr>
              <a:t>, ESA, EUMETSAT</a:t>
            </a:r>
            <a:r>
              <a:rPr lang="en-US" dirty="0" smtClean="0">
                <a:solidFill>
                  <a:schemeClr val="bg1"/>
                </a:solidFill>
                <a:ea typeface="ＭＳ Ｐゴシック" pitchFamily="48" charset="-128"/>
              </a:rPr>
              <a:t>, INPE, JAXA</a:t>
            </a:r>
            <a:r>
              <a:rPr lang="en-US" dirty="0" smtClean="0">
                <a:solidFill>
                  <a:schemeClr val="bg1"/>
                </a:solidFill>
              </a:rPr>
              <a:t>, </a:t>
            </a:r>
            <a:r>
              <a:rPr lang="en-US" dirty="0">
                <a:solidFill>
                  <a:schemeClr val="bg1"/>
                </a:solidFill>
              </a:rPr>
              <a:t>NASA, NOAA,</a:t>
            </a:r>
            <a:r>
              <a:rPr lang="en-US" dirty="0">
                <a:solidFill>
                  <a:schemeClr val="bg1"/>
                </a:solidFill>
                <a:ea typeface="ＭＳ Ｐゴシック" pitchFamily="48" charset="-128"/>
              </a:rPr>
              <a:t> ROSHYDROMET, WMO, WCRP-</a:t>
            </a:r>
            <a:r>
              <a:rPr lang="en-US" dirty="0" err="1">
                <a:solidFill>
                  <a:schemeClr val="bg1"/>
                </a:solidFill>
                <a:ea typeface="ＭＳ Ｐゴシック" pitchFamily="48" charset="-128"/>
              </a:rPr>
              <a:t>CLiC</a:t>
            </a:r>
            <a:endParaRPr lang="en-US" dirty="0">
              <a:solidFill>
                <a:schemeClr val="bg1"/>
              </a:solidFill>
              <a:ea typeface="ＭＳ Ｐゴシック" pitchFamily="48"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568" y="196154"/>
            <a:ext cx="4963886" cy="1143000"/>
          </a:xfrm>
        </p:spPr>
        <p:txBody>
          <a:bodyPr/>
          <a:lstStyle/>
          <a:p>
            <a:r>
              <a:rPr lang="en-US" dirty="0" smtClean="0"/>
              <a:t>STG Goals</a:t>
            </a:r>
            <a:endParaRPr lang="en-US" dirty="0"/>
          </a:p>
        </p:txBody>
      </p:sp>
      <p:sp>
        <p:nvSpPr>
          <p:cNvPr id="3" name="Content Placeholder 2"/>
          <p:cNvSpPr>
            <a:spLocks noGrp="1"/>
          </p:cNvSpPr>
          <p:nvPr>
            <p:ph idx="1"/>
          </p:nvPr>
        </p:nvSpPr>
        <p:spPr>
          <a:xfrm>
            <a:off x="2842960" y="2526876"/>
            <a:ext cx="5852160" cy="3130005"/>
          </a:xfrm>
        </p:spPr>
        <p:txBody>
          <a:bodyPr>
            <a:normAutofit/>
          </a:bodyPr>
          <a:lstStyle/>
          <a:p>
            <a:pPr lvl="0"/>
            <a:r>
              <a:rPr lang="en-US" sz="2000" dirty="0"/>
              <a:t>Pole to coast multi-frequency </a:t>
            </a:r>
            <a:r>
              <a:rPr lang="en-US" sz="2000" dirty="0" err="1"/>
              <a:t>InSAR</a:t>
            </a:r>
            <a:r>
              <a:rPr lang="en-US" sz="2000" dirty="0"/>
              <a:t> measurements of ice-sheet surface velocity.</a:t>
            </a:r>
          </a:p>
          <a:p>
            <a:pPr lvl="0"/>
            <a:r>
              <a:rPr lang="en-US" sz="2000" dirty="0"/>
              <a:t>Repeat fine-resolution SAR mapping of the entire Southern Ocean sea ice cover for sea ice motion.</a:t>
            </a:r>
          </a:p>
          <a:p>
            <a:pPr lvl="0"/>
            <a:r>
              <a:rPr lang="en-US" sz="2000" dirty="0"/>
              <a:t>One complete high resolution visible and thermal IR (Vis/IR) snapshot of circumpolar permafrost.</a:t>
            </a:r>
          </a:p>
          <a:p>
            <a:pPr lvl="0"/>
            <a:r>
              <a:rPr lang="en-US" sz="2000" dirty="0"/>
              <a:t>Pan-Arctic high and moderate resolution Vis/IR snapshots of freshwater (lake and river) freeze-up and break-up.</a:t>
            </a:r>
          </a:p>
          <a:p>
            <a:endParaRPr lang="en-US" dirty="0"/>
          </a:p>
        </p:txBody>
      </p:sp>
      <p:pic>
        <p:nvPicPr>
          <p:cNvPr id="4" name="Picture 13" descr="IPY_2col_logo"/>
          <p:cNvPicPr>
            <a:picLocks noChangeAspect="1" noChangeArrowheads="1"/>
          </p:cNvPicPr>
          <p:nvPr/>
        </p:nvPicPr>
        <p:blipFill>
          <a:blip r:embed="rId2" cstate="print"/>
          <a:srcRect/>
          <a:stretch>
            <a:fillRect/>
          </a:stretch>
        </p:blipFill>
        <p:spPr bwMode="auto">
          <a:xfrm>
            <a:off x="8296275" y="0"/>
            <a:ext cx="847725" cy="847725"/>
          </a:xfrm>
          <a:prstGeom prst="rect">
            <a:avLst/>
          </a:prstGeom>
          <a:noFill/>
          <a:ln w="9525">
            <a:noFill/>
            <a:miter lim="800000"/>
            <a:headEnd/>
            <a:tailEnd/>
          </a:ln>
        </p:spPr>
      </p:pic>
      <p:sp>
        <p:nvSpPr>
          <p:cNvPr id="6" name="TextBox 5"/>
          <p:cNvSpPr txBox="1"/>
          <p:nvPr/>
        </p:nvSpPr>
        <p:spPr>
          <a:xfrm>
            <a:off x="2695074" y="1276283"/>
            <a:ext cx="6227545" cy="1015663"/>
          </a:xfrm>
          <a:prstGeom prst="rect">
            <a:avLst/>
          </a:prstGeom>
          <a:noFill/>
        </p:spPr>
        <p:txBody>
          <a:bodyPr wrap="square" rtlCol="0">
            <a:spAutoFit/>
          </a:bodyPr>
          <a:lstStyle/>
          <a:p>
            <a:r>
              <a:rPr lang="en-US" sz="2000" dirty="0" smtClean="0"/>
              <a:t>The STG initially accepted 4, primary objectives based on the GIIPSY requirements.  Polar meteorology and atmospheric chemistry goals were later added.</a:t>
            </a:r>
            <a:endParaRPr lang="en-US" sz="2000" dirty="0"/>
          </a:p>
        </p:txBody>
      </p:sp>
      <p:pic>
        <p:nvPicPr>
          <p:cNvPr id="8194" name="Picture 2"/>
          <p:cNvPicPr>
            <a:picLocks noChangeAspect="1" noChangeArrowheads="1"/>
          </p:cNvPicPr>
          <p:nvPr/>
        </p:nvPicPr>
        <p:blipFill>
          <a:blip r:embed="rId3" cstate="print"/>
          <a:srcRect/>
          <a:stretch>
            <a:fillRect/>
          </a:stretch>
        </p:blipFill>
        <p:spPr bwMode="auto">
          <a:xfrm>
            <a:off x="0" y="0"/>
            <a:ext cx="2443571" cy="6858000"/>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l="4237" r="73433" b="9676"/>
          <a:stretch>
            <a:fillRect/>
          </a:stretch>
        </p:blipFill>
        <p:spPr bwMode="auto">
          <a:xfrm>
            <a:off x="2484642" y="6349602"/>
            <a:ext cx="1699900" cy="508397"/>
          </a:xfrm>
          <a:prstGeom prst="rect">
            <a:avLst/>
          </a:prstGeom>
          <a:noFill/>
          <a:ln w="12700">
            <a:noFill/>
            <a:miter lim="800000"/>
            <a:headEnd/>
            <a:tailEnd/>
          </a:ln>
          <a:effectLst/>
        </p:spPr>
      </p:pic>
      <p:sp>
        <p:nvSpPr>
          <p:cNvPr id="9" name="TextBox 8"/>
          <p:cNvSpPr txBox="1"/>
          <p:nvPr/>
        </p:nvSpPr>
        <p:spPr>
          <a:xfrm>
            <a:off x="2448733" y="5765369"/>
            <a:ext cx="1813301" cy="577081"/>
          </a:xfrm>
          <a:prstGeom prst="rect">
            <a:avLst/>
          </a:prstGeom>
          <a:noFill/>
        </p:spPr>
        <p:txBody>
          <a:bodyPr wrap="square" rtlCol="0">
            <a:spAutoFit/>
          </a:bodyPr>
          <a:lstStyle/>
          <a:p>
            <a:r>
              <a:rPr lang="en-US" sz="1050" dirty="0" err="1" smtClean="0"/>
              <a:t>TerraSAR</a:t>
            </a:r>
            <a:r>
              <a:rPr lang="en-US" sz="1050" dirty="0" smtClean="0"/>
              <a:t>-X image of </a:t>
            </a:r>
            <a:r>
              <a:rPr lang="en-US" sz="1050" dirty="0" err="1" smtClean="0"/>
              <a:t>Leverett</a:t>
            </a:r>
            <a:r>
              <a:rPr lang="en-US" sz="1050" dirty="0" smtClean="0"/>
              <a:t> Glacier and the South Pole Traverse Route</a:t>
            </a:r>
            <a:endParaRPr lang="en-US" sz="1050" dirty="0"/>
          </a:p>
        </p:txBody>
      </p:sp>
    </p:spTree>
  </p:cSld>
  <p:clrMapOvr>
    <a:masterClrMapping/>
  </p:clrMapOvr>
</p:sld>
</file>

<file path=ppt/theme/theme1.xml><?xml version="1.0" encoding="utf-8"?>
<a:theme xmlns:a="http://schemas.openxmlformats.org/drawingml/2006/main" name="Office Theme">
  <a:themeElements>
    <a:clrScheme name="Custom 5">
      <a:dk1>
        <a:srgbClr val="FFFFFF"/>
      </a:dk1>
      <a:lt1>
        <a:srgbClr val="FFFFFF"/>
      </a:lt1>
      <a:dk2>
        <a:srgbClr val="3F004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CJ">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TotalTime>
  <Words>2933</Words>
  <Application>Microsoft Office PowerPoint</Application>
  <PresentationFormat>On-screen Show (4:3)</PresentationFormat>
  <Paragraphs>316</Paragraphs>
  <Slides>52</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Image</vt:lpstr>
      <vt:lpstr>Observing Pole to Pole – A virtual observing system  Global Inter-agency IPY Polar Snapshot Year (GIIPSY) WMO Space Task Group</vt:lpstr>
      <vt:lpstr>  </vt:lpstr>
      <vt:lpstr>Slide 3</vt:lpstr>
      <vt:lpstr>Collecting satellite polar snapshots</vt:lpstr>
      <vt:lpstr>Slide 5</vt:lpstr>
      <vt:lpstr>GIIPSY Strategy</vt:lpstr>
      <vt:lpstr>Slide 7</vt:lpstr>
      <vt:lpstr>STG Strategy</vt:lpstr>
      <vt:lpstr>STG Goals</vt:lpstr>
      <vt:lpstr>Ice Sheets</vt:lpstr>
      <vt:lpstr>Multisensor data provide new views of the polar ice sheets</vt:lpstr>
      <vt:lpstr>Greenland ice-sheet dynamics &amp; change</vt:lpstr>
      <vt:lpstr>Greenland ice-streams</vt:lpstr>
      <vt:lpstr>Slide 14</vt:lpstr>
      <vt:lpstr>Ice-sheet change in Antarctica</vt:lpstr>
      <vt:lpstr>Wilkins Ice Shelf disintegration</vt:lpstr>
      <vt:lpstr>Slide 17</vt:lpstr>
      <vt:lpstr>Slide 18</vt:lpstr>
      <vt:lpstr>Slide 19</vt:lpstr>
      <vt:lpstr>Recovery Glacier – T-SAR-X </vt:lpstr>
      <vt:lpstr>Slide 21</vt:lpstr>
      <vt:lpstr>Sea Ice</vt:lpstr>
      <vt:lpstr>Arctic sea ice changes</vt:lpstr>
      <vt:lpstr>Slide 24</vt:lpstr>
      <vt:lpstr>Arctic Sea-Ice Thickness Change</vt:lpstr>
      <vt:lpstr>Slide 26</vt:lpstr>
      <vt:lpstr>Slide 27</vt:lpstr>
      <vt:lpstr>Arctic Sea-Ice Drift</vt:lpstr>
      <vt:lpstr>Slide 29</vt:lpstr>
      <vt:lpstr>Slide 30</vt:lpstr>
      <vt:lpstr>Envisat ASAR 3-day sea ice drift</vt:lpstr>
      <vt:lpstr>Routine Antarctic Sea ice Drift</vt:lpstr>
      <vt:lpstr>Slide 33</vt:lpstr>
      <vt:lpstr>Visible/IR Image Mosaics of the Poles</vt:lpstr>
      <vt:lpstr>Circumpolar Clear Sky Composites</vt:lpstr>
      <vt:lpstr>River and Lake Ice</vt:lpstr>
      <vt:lpstr>Slide 37</vt:lpstr>
      <vt:lpstr>ALOS: AVNIR-2 (10m) &amp; PRISM (2.5m)</vt:lpstr>
      <vt:lpstr>Arctic Optical Coverage</vt:lpstr>
      <vt:lpstr>Daily Optical (Visible/InfraRed) </vt:lpstr>
      <vt:lpstr>NRCan VGT mosaics</vt:lpstr>
      <vt:lpstr>River Ice monitoring - Porcupine River, YK </vt:lpstr>
      <vt:lpstr>Lake Ice Monitoring</vt:lpstr>
      <vt:lpstr>River Ice &amp; Ice Jam Monitoring</vt:lpstr>
      <vt:lpstr>Atmosphere</vt:lpstr>
      <vt:lpstr>Cloud tracking : Upper atmosphere Winds</vt:lpstr>
      <vt:lpstr>Direct Broadcast (Readout) MODIS and AVHRR Winds</vt:lpstr>
      <vt:lpstr>Atmospheric composition measurements, e.g. Bromium Monoxide (BrO)</vt:lpstr>
      <vt:lpstr>Continued atmospheric  composition measurements, e.g., ozone (O3) and bromium monoxide (BrO)</vt:lpstr>
      <vt:lpstr>Summary</vt:lpstr>
      <vt:lpstr>Slide 51</vt:lpstr>
      <vt:lpstr>GIIPSY/STG Related Publications</vt:lpstr>
    </vt:vector>
  </TitlesOfParts>
  <Company>Byrd Polar Research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Pole to Pole – A virtual observing system  Global Inter-agency IPY Polar Snapshot Year (GIIPSY)</dc:title>
  <dc:creator>jezek</dc:creator>
  <cp:lastModifiedBy>jezek</cp:lastModifiedBy>
  <cp:revision>42</cp:revision>
  <dcterms:created xsi:type="dcterms:W3CDTF">2010-04-29T14:52:01Z</dcterms:created>
  <dcterms:modified xsi:type="dcterms:W3CDTF">2010-04-30T17:51:01Z</dcterms:modified>
</cp:coreProperties>
</file>